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Arimo" panose="020B0604020202020204" charset="0"/>
      <p:regular r:id="rId41"/>
    </p:embeddedFont>
    <p:embeddedFont>
      <p:font typeface="Arimo Bold" panose="020B0604020202020204" charset="0"/>
      <p:regular r:id="rId42"/>
    </p:embeddedFont>
    <p:embeddedFont>
      <p:font typeface="Baloo" panose="020B0604020202020204" charset="0"/>
      <p:regular r:id="rId43"/>
    </p:embeddedFont>
    <p:embeddedFont>
      <p:font typeface="Calibri" panose="020F050202020403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57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ReGVD tận dụng hiệu quả kiến thức về đồ thị trong mã nguồn bằng cách sử dụng mạng neural đồ thị (GNN) để nhúng và trích xuất đặc trưng từ đồ thị mã nguồn. Điều này giúp ReGVD có khả năng phát hiện mối quan hệ phức tạp giữa các thành phần mã nguồn và cấu trúc chương trình. </a:t>
            </a:r>
          </a:p>
          <a:p>
            <a:r>
              <a:rPr lang="en-US"/>
              <a:t>- ReGVD không chỉ nhúng đỉnh mà còn nhúng cạnh trong đồ thị mã nguồn. Điều này cho phép ReGVD nắm bắt thông tin về mối quan hệ giữa các thành phần và trọng số của cạnh, tăng cường khả năng trích xuất đặc trưng và phát hiện lỗ hổng. </a:t>
            </a:r>
          </a:p>
          <a:p>
            <a:r>
              <a:rPr lang="en-US"/>
              <a:t>- CSGVD kết hợp cả việc nhúng chuỗi và nhúng đồ thị để trích xuất đặc trưng. Việc kết hợp hai phương pháp này cho phép CSGVD tận dụng thông tin ngữ nghĩa từ chuỗi và cấu trúc từ đồ thị mã nguồn, cung cấp cái nhìn toàn diện hơn về mã nguồn và tăng cường khả năng phát hiện lỗ hổng. </a:t>
            </a:r>
          </a:p>
          <a:p>
            <a:r>
              <a:rPr lang="en-US"/>
              <a:t>- CSGVD có thể sử dụng các mô hình học sâu như LSTM để nhúng chuỗi và biểu diễn thông tin ngữ nghĩa. LSTM có khả năng lưu trữ thông tin về sự tương quan giữa các từ trong chuỗi, giúp CSGVD hiểu được ngữ cảnh và ý nghĩa của từng thành phần mã nguồn.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979538"/>
            <a:ext cx="16230600" cy="5048159"/>
            <a:chOff x="0" y="0"/>
            <a:chExt cx="4274726" cy="1329556"/>
          </a:xfrm>
        </p:grpSpPr>
        <p:sp>
          <p:nvSpPr>
            <p:cNvPr id="3" name="Freeform 3"/>
            <p:cNvSpPr/>
            <p:nvPr/>
          </p:nvSpPr>
          <p:spPr>
            <a:xfrm>
              <a:off x="0" y="0"/>
              <a:ext cx="4274726" cy="1329556"/>
            </a:xfrm>
            <a:custGeom>
              <a:avLst/>
              <a:gdLst/>
              <a:ahLst/>
              <a:cxnLst/>
              <a:rect l="l" t="t" r="r" b="b"/>
              <a:pathLst>
                <a:path w="4274726" h="1329556">
                  <a:moveTo>
                    <a:pt x="22896" y="0"/>
                  </a:moveTo>
                  <a:lnTo>
                    <a:pt x="4251830" y="0"/>
                  </a:lnTo>
                  <a:cubicBezTo>
                    <a:pt x="4264475" y="0"/>
                    <a:pt x="4274726" y="10251"/>
                    <a:pt x="4274726" y="22896"/>
                  </a:cubicBezTo>
                  <a:lnTo>
                    <a:pt x="4274726" y="1306660"/>
                  </a:lnTo>
                  <a:cubicBezTo>
                    <a:pt x="4274726" y="1319305"/>
                    <a:pt x="4264475" y="1329556"/>
                    <a:pt x="4251830" y="1329556"/>
                  </a:cubicBezTo>
                  <a:lnTo>
                    <a:pt x="22896" y="1329556"/>
                  </a:lnTo>
                  <a:cubicBezTo>
                    <a:pt x="16823" y="1329556"/>
                    <a:pt x="11000" y="1327144"/>
                    <a:pt x="6706" y="1322850"/>
                  </a:cubicBezTo>
                  <a:cubicBezTo>
                    <a:pt x="2412" y="1318556"/>
                    <a:pt x="0" y="1312733"/>
                    <a:pt x="0" y="1306660"/>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137718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427391" y="2639400"/>
            <a:ext cx="15238251" cy="2120900"/>
          </a:xfrm>
          <a:prstGeom prst="rect">
            <a:avLst/>
          </a:prstGeom>
        </p:spPr>
        <p:txBody>
          <a:bodyPr lIns="0" tIns="0" rIns="0" bIns="0" rtlCol="0" anchor="t">
            <a:spAutoFit/>
          </a:bodyPr>
          <a:lstStyle/>
          <a:p>
            <a:pPr algn="r">
              <a:lnSpc>
                <a:spcPts val="5499"/>
              </a:lnSpc>
            </a:pPr>
            <a:r>
              <a:rPr lang="en-US" sz="5499">
                <a:solidFill>
                  <a:srgbClr val="000000"/>
                </a:solidFill>
                <a:latin typeface="Baloo"/>
              </a:rPr>
              <a:t>CSGVD: A DEEP LEARNING APPROACH COMBINING SEQUENCE AND GRAPH EMBEDDING</a:t>
            </a:r>
          </a:p>
          <a:p>
            <a:pPr algn="r">
              <a:lnSpc>
                <a:spcPts val="5499"/>
              </a:lnSpc>
            </a:pPr>
            <a:r>
              <a:rPr lang="en-US" sz="5499">
                <a:solidFill>
                  <a:srgbClr val="000000"/>
                </a:solidFill>
                <a:latin typeface="Baloo"/>
              </a:rPr>
              <a:t>FOR SOURCE CODE VULNERABILITY DETECTION</a:t>
            </a:r>
          </a:p>
        </p:txBody>
      </p:sp>
      <p:sp>
        <p:nvSpPr>
          <p:cNvPr id="7" name="Freeform 7"/>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800000">
            <a:off x="5623560" y="8119227"/>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5276095" y="7399171"/>
            <a:ext cx="11389547" cy="1866900"/>
          </a:xfrm>
          <a:prstGeom prst="rect">
            <a:avLst/>
          </a:prstGeom>
        </p:spPr>
        <p:txBody>
          <a:bodyPr lIns="0" tIns="0" rIns="0" bIns="0" rtlCol="0" anchor="t">
            <a:spAutoFit/>
          </a:bodyPr>
          <a:lstStyle/>
          <a:p>
            <a:pPr algn="r">
              <a:lnSpc>
                <a:spcPts val="2999"/>
              </a:lnSpc>
            </a:pPr>
            <a:r>
              <a:rPr lang="en-US" sz="2499">
                <a:solidFill>
                  <a:srgbClr val="000000"/>
                </a:solidFill>
                <a:latin typeface="Arimo Bold"/>
              </a:rPr>
              <a:t>Giảng viên hướng dẫn: TS. Phạm Văn Hậu, ThS.Phan Thế Duy</a:t>
            </a:r>
          </a:p>
          <a:p>
            <a:pPr algn="r">
              <a:lnSpc>
                <a:spcPts val="2999"/>
              </a:lnSpc>
            </a:pPr>
            <a:r>
              <a:rPr lang="en-US" sz="2499">
                <a:solidFill>
                  <a:srgbClr val="000000"/>
                </a:solidFill>
                <a:latin typeface="Arimo Bold"/>
              </a:rPr>
              <a:t>Sinh viên thực hiện:</a:t>
            </a:r>
          </a:p>
          <a:p>
            <a:pPr algn="r">
              <a:lnSpc>
                <a:spcPts val="2999"/>
              </a:lnSpc>
            </a:pPr>
            <a:r>
              <a:rPr lang="en-US" sz="2499">
                <a:solidFill>
                  <a:srgbClr val="000000"/>
                </a:solidFill>
                <a:latin typeface="Arimo Bold"/>
              </a:rPr>
              <a:t>Hà Thị Thu Hiền - 21522056</a:t>
            </a:r>
          </a:p>
          <a:p>
            <a:pPr algn="r">
              <a:lnSpc>
                <a:spcPts val="2999"/>
              </a:lnSpc>
            </a:pPr>
            <a:r>
              <a:rPr lang="en-US" sz="2499">
                <a:solidFill>
                  <a:srgbClr val="000000"/>
                </a:solidFill>
                <a:latin typeface="Arimo Bold"/>
              </a:rPr>
              <a:t>Phạm Ngọc Thơ - 21522641</a:t>
            </a:r>
          </a:p>
          <a:p>
            <a:pPr algn="r">
              <a:lnSpc>
                <a:spcPts val="2999"/>
              </a:lnSpc>
            </a:pPr>
            <a:r>
              <a:rPr lang="en-US" sz="2499">
                <a:solidFill>
                  <a:srgbClr val="000000"/>
                </a:solidFill>
                <a:latin typeface="Arimo Bold"/>
              </a:rPr>
              <a:t>Nguyễn Ngọc Nhung - 21521248</a:t>
            </a:r>
          </a:p>
        </p:txBody>
      </p:sp>
      <p:sp>
        <p:nvSpPr>
          <p:cNvPr id="10" name="TextBox 10"/>
          <p:cNvSpPr txBox="1"/>
          <p:nvPr/>
        </p:nvSpPr>
        <p:spPr>
          <a:xfrm>
            <a:off x="9552679" y="1066800"/>
            <a:ext cx="7112963" cy="565150"/>
          </a:xfrm>
          <a:prstGeom prst="rect">
            <a:avLst/>
          </a:prstGeom>
        </p:spPr>
        <p:txBody>
          <a:bodyPr lIns="0" tIns="0" rIns="0" bIns="0" rtlCol="0" anchor="t">
            <a:spAutoFit/>
          </a:bodyPr>
          <a:lstStyle/>
          <a:p>
            <a:pPr algn="r">
              <a:lnSpc>
                <a:spcPts val="4399"/>
              </a:lnSpc>
            </a:pPr>
            <a:r>
              <a:rPr lang="en-US" sz="3999">
                <a:solidFill>
                  <a:srgbClr val="000000"/>
                </a:solidFill>
                <a:latin typeface="Baloo Italics"/>
              </a:rPr>
              <a:t>[NT521.O11.ANTN]-Final Report</a:t>
            </a:r>
          </a:p>
        </p:txBody>
      </p:sp>
      <p:sp>
        <p:nvSpPr>
          <p:cNvPr id="11" name="TextBox 11"/>
          <p:cNvSpPr txBox="1"/>
          <p:nvPr/>
        </p:nvSpPr>
        <p:spPr>
          <a:xfrm>
            <a:off x="4487896" y="5181600"/>
            <a:ext cx="12177746" cy="1117600"/>
          </a:xfrm>
          <a:prstGeom prst="rect">
            <a:avLst/>
          </a:prstGeom>
        </p:spPr>
        <p:txBody>
          <a:bodyPr lIns="0" tIns="0" rIns="0" bIns="0" rtlCol="0" anchor="t">
            <a:spAutoFit/>
          </a:bodyPr>
          <a:lstStyle/>
          <a:p>
            <a:pPr algn="r">
              <a:lnSpc>
                <a:spcPts val="4399"/>
              </a:lnSpc>
            </a:pPr>
            <a:r>
              <a:rPr lang="en-US" sz="3999">
                <a:solidFill>
                  <a:srgbClr val="000000"/>
                </a:solidFill>
                <a:latin typeface="Baloo Italics"/>
              </a:rPr>
              <a:t>(CSGVD: Phương pháp học sâu kết hợp nhúng trình tự và biểu đồ phát hiện lỗ hổng mã nguồn)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9D6F3"/>
        </a:solidFill>
        <a:effectLst/>
      </p:bgPr>
    </p:bg>
    <p:spTree>
      <p:nvGrpSpPr>
        <p:cNvPr id="1" name=""/>
        <p:cNvGrpSpPr/>
        <p:nvPr/>
      </p:nvGrpSpPr>
      <p:grpSpPr>
        <a:xfrm>
          <a:off x="0" y="0"/>
          <a:ext cx="0" cy="0"/>
          <a:chOff x="0" y="0"/>
          <a:chExt cx="0" cy="0"/>
        </a:xfrm>
      </p:grpSpPr>
      <p:sp>
        <p:nvSpPr>
          <p:cNvPr id="2" name="Freeform 2"/>
          <p:cNvSpPr/>
          <p:nvPr/>
        </p:nvSpPr>
        <p:spPr>
          <a:xfrm>
            <a:off x="9144000" y="871394"/>
            <a:ext cx="8818791" cy="8544213"/>
          </a:xfrm>
          <a:custGeom>
            <a:avLst/>
            <a:gdLst/>
            <a:ahLst/>
            <a:cxnLst/>
            <a:rect l="l" t="t" r="r" b="b"/>
            <a:pathLst>
              <a:path w="8818791" h="8544213">
                <a:moveTo>
                  <a:pt x="0" y="0"/>
                </a:moveTo>
                <a:lnTo>
                  <a:pt x="8818791" y="0"/>
                </a:lnTo>
                <a:lnTo>
                  <a:pt x="8818791" y="8544212"/>
                </a:lnTo>
                <a:lnTo>
                  <a:pt x="0" y="8544212"/>
                </a:lnTo>
                <a:lnTo>
                  <a:pt x="0" y="0"/>
                </a:lnTo>
                <a:close/>
              </a:path>
            </a:pathLst>
          </a:custGeom>
          <a:blipFill>
            <a:blip r:embed="rId2"/>
            <a:stretch>
              <a:fillRect/>
            </a:stretch>
          </a:blipFill>
        </p:spPr>
      </p:sp>
      <p:sp>
        <p:nvSpPr>
          <p:cNvPr id="3" name="TextBox 3"/>
          <p:cNvSpPr txBox="1"/>
          <p:nvPr/>
        </p:nvSpPr>
        <p:spPr>
          <a:xfrm>
            <a:off x="698340" y="3011813"/>
            <a:ext cx="7800484" cy="1704975"/>
          </a:xfrm>
          <a:prstGeom prst="rect">
            <a:avLst/>
          </a:prstGeom>
        </p:spPr>
        <p:txBody>
          <a:bodyPr lIns="0" tIns="0" rIns="0" bIns="0" rtlCol="0" anchor="t">
            <a:spAutoFit/>
          </a:bodyPr>
          <a:lstStyle/>
          <a:p>
            <a:pPr marL="0" lvl="0" indent="0">
              <a:lnSpc>
                <a:spcPts val="6600"/>
              </a:lnSpc>
              <a:spcBef>
                <a:spcPct val="0"/>
              </a:spcBef>
            </a:pPr>
            <a:r>
              <a:rPr lang="en-US" sz="6000" u="none" strike="noStrike">
                <a:solidFill>
                  <a:srgbClr val="000000"/>
                </a:solidFill>
                <a:latin typeface="Baloo Bold"/>
              </a:rPr>
              <a:t>GIAI ĐOẠN 1:</a:t>
            </a:r>
          </a:p>
          <a:p>
            <a:pPr marL="0" lvl="0" indent="0">
              <a:lnSpc>
                <a:spcPts val="6600"/>
              </a:lnSpc>
              <a:spcBef>
                <a:spcPct val="0"/>
              </a:spcBef>
            </a:pPr>
            <a:r>
              <a:rPr lang="en-US" sz="6000" u="none" strike="noStrike">
                <a:solidFill>
                  <a:srgbClr val="000000"/>
                </a:solidFill>
                <a:latin typeface="Baloo Bold"/>
              </a:rPr>
              <a:t>FEATURE EXTRACTION</a:t>
            </a:r>
          </a:p>
        </p:txBody>
      </p:sp>
      <p:sp>
        <p:nvSpPr>
          <p:cNvPr id="4" name="TextBox 4"/>
          <p:cNvSpPr txBox="1"/>
          <p:nvPr/>
        </p:nvSpPr>
        <p:spPr>
          <a:xfrm>
            <a:off x="698340" y="5363837"/>
            <a:ext cx="7522609" cy="1958975"/>
          </a:xfrm>
          <a:prstGeom prst="rect">
            <a:avLst/>
          </a:prstGeom>
        </p:spPr>
        <p:txBody>
          <a:bodyPr lIns="0" tIns="0" rIns="0" bIns="0" rtlCol="0" anchor="t">
            <a:spAutoFit/>
          </a:bodyPr>
          <a:lstStyle/>
          <a:p>
            <a:pPr marL="0" lvl="0" indent="0">
              <a:lnSpc>
                <a:spcPts val="3849"/>
              </a:lnSpc>
              <a:spcBef>
                <a:spcPct val="0"/>
              </a:spcBef>
            </a:pPr>
            <a:r>
              <a:rPr lang="en-US" sz="3499" u="none" strike="noStrike">
                <a:solidFill>
                  <a:srgbClr val="000000"/>
                </a:solidFill>
                <a:latin typeface="Baloo"/>
              </a:rPr>
              <a:t>Chúng ta cần phải chuyển đổi raw function-level source code thành định dạng dữ liệu được neural network model chấp nhận.</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9D6F3"/>
        </a:solidFill>
        <a:effectLst/>
      </p:bgPr>
    </p:bg>
    <p:spTree>
      <p:nvGrpSpPr>
        <p:cNvPr id="1" name=""/>
        <p:cNvGrpSpPr/>
        <p:nvPr/>
      </p:nvGrpSpPr>
      <p:grpSpPr>
        <a:xfrm>
          <a:off x="0" y="0"/>
          <a:ext cx="0" cy="0"/>
          <a:chOff x="0" y="0"/>
          <a:chExt cx="0" cy="0"/>
        </a:xfrm>
      </p:grpSpPr>
      <p:sp>
        <p:nvSpPr>
          <p:cNvPr id="2" name="Freeform 2"/>
          <p:cNvSpPr/>
          <p:nvPr/>
        </p:nvSpPr>
        <p:spPr>
          <a:xfrm>
            <a:off x="7555131" y="5543550"/>
            <a:ext cx="9704169" cy="2439905"/>
          </a:xfrm>
          <a:custGeom>
            <a:avLst/>
            <a:gdLst/>
            <a:ahLst/>
            <a:cxnLst/>
            <a:rect l="l" t="t" r="r" b="b"/>
            <a:pathLst>
              <a:path w="9704169" h="2439905">
                <a:moveTo>
                  <a:pt x="0" y="0"/>
                </a:moveTo>
                <a:lnTo>
                  <a:pt x="9704169" y="0"/>
                </a:lnTo>
                <a:lnTo>
                  <a:pt x="9704169" y="2439905"/>
                </a:lnTo>
                <a:lnTo>
                  <a:pt x="0" y="2439905"/>
                </a:lnTo>
                <a:lnTo>
                  <a:pt x="0" y="0"/>
                </a:lnTo>
                <a:close/>
              </a:path>
            </a:pathLst>
          </a:custGeom>
          <a:blipFill>
            <a:blip r:embed="rId2"/>
            <a:stretch>
              <a:fillRect/>
            </a:stretch>
          </a:blipFill>
        </p:spPr>
      </p:sp>
      <p:sp>
        <p:nvSpPr>
          <p:cNvPr id="3" name="Freeform 3"/>
          <p:cNvSpPr/>
          <p:nvPr/>
        </p:nvSpPr>
        <p:spPr>
          <a:xfrm>
            <a:off x="1028700" y="2057381"/>
            <a:ext cx="8743935" cy="759073"/>
          </a:xfrm>
          <a:custGeom>
            <a:avLst/>
            <a:gdLst/>
            <a:ahLst/>
            <a:cxnLst/>
            <a:rect l="l" t="t" r="r" b="b"/>
            <a:pathLst>
              <a:path w="8743935" h="759073">
                <a:moveTo>
                  <a:pt x="0" y="0"/>
                </a:moveTo>
                <a:lnTo>
                  <a:pt x="8743935" y="0"/>
                </a:lnTo>
                <a:lnTo>
                  <a:pt x="8743935" y="759073"/>
                </a:lnTo>
                <a:lnTo>
                  <a:pt x="0" y="759073"/>
                </a:lnTo>
                <a:lnTo>
                  <a:pt x="0" y="0"/>
                </a:lnTo>
                <a:close/>
              </a:path>
            </a:pathLst>
          </a:custGeom>
          <a:blipFill>
            <a:blip r:embed="rId3"/>
            <a:stretch>
              <a:fillRect/>
            </a:stretch>
          </a:blipFill>
        </p:spPr>
      </p:sp>
      <p:sp>
        <p:nvSpPr>
          <p:cNvPr id="4" name="TextBox 4"/>
          <p:cNvSpPr txBox="1"/>
          <p:nvPr/>
        </p:nvSpPr>
        <p:spPr>
          <a:xfrm>
            <a:off x="1028700" y="3000436"/>
            <a:ext cx="8743935" cy="1971614"/>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000000"/>
                </a:solidFill>
                <a:latin typeface="Baloo"/>
              </a:rPr>
              <a:t>Sử dụng kỹ thuật “Joern” để phân tích mã nguồn và trích xuất biểu đồ luồng điều khiển. JOERN sẽ chia câu lệnh này thành 3 node khác nhau:</a:t>
            </a:r>
          </a:p>
        </p:txBody>
      </p:sp>
      <p:sp>
        <p:nvSpPr>
          <p:cNvPr id="5" name="TextBox 5"/>
          <p:cNvSpPr txBox="1"/>
          <p:nvPr/>
        </p:nvSpPr>
        <p:spPr>
          <a:xfrm>
            <a:off x="7555131" y="8185150"/>
            <a:ext cx="9704169" cy="1473200"/>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000000"/>
                </a:solidFill>
                <a:latin typeface="Baloo"/>
              </a:rPr>
              <a:t>Để giảm kích thước của cfgi, bài báo hợp nhất các node nằm trên cùng một dòng tương ứng với raw code thành một node mới vnew.</a:t>
            </a:r>
          </a:p>
        </p:txBody>
      </p:sp>
      <p:sp>
        <p:nvSpPr>
          <p:cNvPr id="6" name="TextBox 6"/>
          <p:cNvSpPr txBox="1"/>
          <p:nvPr/>
        </p:nvSpPr>
        <p:spPr>
          <a:xfrm>
            <a:off x="2698245" y="619125"/>
            <a:ext cx="12891509" cy="866775"/>
          </a:xfrm>
          <a:prstGeom prst="rect">
            <a:avLst/>
          </a:prstGeom>
        </p:spPr>
        <p:txBody>
          <a:bodyPr lIns="0" tIns="0" rIns="0" bIns="0" rtlCol="0" anchor="t">
            <a:spAutoFit/>
          </a:bodyPr>
          <a:lstStyle/>
          <a:p>
            <a:pPr marL="0" lvl="0" indent="0" algn="ctr">
              <a:lnSpc>
                <a:spcPts val="6600"/>
              </a:lnSpc>
              <a:spcBef>
                <a:spcPct val="0"/>
              </a:spcBef>
            </a:pPr>
            <a:r>
              <a:rPr lang="en-US" sz="6000" u="none" strike="noStrike">
                <a:solidFill>
                  <a:srgbClr val="000000"/>
                </a:solidFill>
                <a:latin typeface="Baloo Bold"/>
              </a:rPr>
              <a:t>GIAI ĐOẠN 1: FEATURE EXTRACTION</a:t>
            </a:r>
          </a:p>
        </p:txBody>
      </p:sp>
      <p:sp>
        <p:nvSpPr>
          <p:cNvPr id="7" name="Freeform 7"/>
          <p:cNvSpPr/>
          <p:nvPr/>
        </p:nvSpPr>
        <p:spPr>
          <a:xfrm rot="-10800000">
            <a:off x="1977711" y="7673106"/>
            <a:ext cx="3422956" cy="2613894"/>
          </a:xfrm>
          <a:custGeom>
            <a:avLst/>
            <a:gdLst/>
            <a:ahLst/>
            <a:cxnLst/>
            <a:rect l="l" t="t" r="r" b="b"/>
            <a:pathLst>
              <a:path w="3422956" h="2613894">
                <a:moveTo>
                  <a:pt x="0" y="0"/>
                </a:moveTo>
                <a:lnTo>
                  <a:pt x="3422957" y="0"/>
                </a:lnTo>
                <a:lnTo>
                  <a:pt x="3422957" y="2613894"/>
                </a:lnTo>
                <a:lnTo>
                  <a:pt x="0" y="2613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973976" y="1849137"/>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79519" y="1485900"/>
            <a:ext cx="4717134" cy="8382678"/>
          </a:xfrm>
          <a:custGeom>
            <a:avLst/>
            <a:gdLst/>
            <a:ahLst/>
            <a:cxnLst/>
            <a:rect l="l" t="t" r="r" b="b"/>
            <a:pathLst>
              <a:path w="4717134" h="8382678">
                <a:moveTo>
                  <a:pt x="0" y="0"/>
                </a:moveTo>
                <a:lnTo>
                  <a:pt x="4717134" y="0"/>
                </a:lnTo>
                <a:lnTo>
                  <a:pt x="4717134" y="8382678"/>
                </a:lnTo>
                <a:lnTo>
                  <a:pt x="0" y="8382678"/>
                </a:lnTo>
                <a:lnTo>
                  <a:pt x="0" y="0"/>
                </a:lnTo>
                <a:close/>
              </a:path>
            </a:pathLst>
          </a:custGeom>
          <a:blipFill>
            <a:blip r:embed="rId2"/>
            <a:stretch>
              <a:fillRect/>
            </a:stretch>
          </a:blipFill>
        </p:spPr>
      </p:sp>
      <p:grpSp>
        <p:nvGrpSpPr>
          <p:cNvPr id="3" name="Group 3"/>
          <p:cNvGrpSpPr/>
          <p:nvPr/>
        </p:nvGrpSpPr>
        <p:grpSpPr>
          <a:xfrm>
            <a:off x="211475" y="1722552"/>
            <a:ext cx="6179134" cy="1928881"/>
            <a:chOff x="0" y="0"/>
            <a:chExt cx="8238845" cy="2571841"/>
          </a:xfrm>
        </p:grpSpPr>
        <p:grpSp>
          <p:nvGrpSpPr>
            <p:cNvPr id="4" name="Group 4"/>
            <p:cNvGrpSpPr/>
            <p:nvPr/>
          </p:nvGrpSpPr>
          <p:grpSpPr>
            <a:xfrm>
              <a:off x="0" y="0"/>
              <a:ext cx="8238845" cy="2571841"/>
              <a:chOff x="0" y="0"/>
              <a:chExt cx="1627426" cy="508018"/>
            </a:xfrm>
          </p:grpSpPr>
          <p:sp>
            <p:nvSpPr>
              <p:cNvPr id="5" name="Freeform 5"/>
              <p:cNvSpPr/>
              <p:nvPr/>
            </p:nvSpPr>
            <p:spPr>
              <a:xfrm>
                <a:off x="0" y="0"/>
                <a:ext cx="1627426" cy="508018"/>
              </a:xfrm>
              <a:custGeom>
                <a:avLst/>
                <a:gdLst/>
                <a:ahLst/>
                <a:cxnLst/>
                <a:rect l="l" t="t" r="r" b="b"/>
                <a:pathLst>
                  <a:path w="1627426" h="508018">
                    <a:moveTo>
                      <a:pt x="63899" y="0"/>
                    </a:moveTo>
                    <a:lnTo>
                      <a:pt x="1563527" y="0"/>
                    </a:lnTo>
                    <a:cubicBezTo>
                      <a:pt x="1580474" y="0"/>
                      <a:pt x="1596727" y="6732"/>
                      <a:pt x="1608711" y="18715"/>
                    </a:cubicBezTo>
                    <a:cubicBezTo>
                      <a:pt x="1620694" y="30699"/>
                      <a:pt x="1627426" y="46952"/>
                      <a:pt x="1627426" y="63899"/>
                    </a:cubicBezTo>
                    <a:lnTo>
                      <a:pt x="1627426" y="444119"/>
                    </a:lnTo>
                    <a:cubicBezTo>
                      <a:pt x="1627426" y="461066"/>
                      <a:pt x="1620694" y="477319"/>
                      <a:pt x="1608711" y="489302"/>
                    </a:cubicBezTo>
                    <a:cubicBezTo>
                      <a:pt x="1596727" y="501286"/>
                      <a:pt x="1580474" y="508018"/>
                      <a:pt x="1563527" y="508018"/>
                    </a:cubicBezTo>
                    <a:lnTo>
                      <a:pt x="63899" y="508018"/>
                    </a:lnTo>
                    <a:cubicBezTo>
                      <a:pt x="46952" y="508018"/>
                      <a:pt x="30699" y="501286"/>
                      <a:pt x="18715" y="489302"/>
                    </a:cubicBezTo>
                    <a:cubicBezTo>
                      <a:pt x="6732" y="477319"/>
                      <a:pt x="0" y="461066"/>
                      <a:pt x="0" y="444119"/>
                    </a:cubicBezTo>
                    <a:lnTo>
                      <a:pt x="0" y="63899"/>
                    </a:lnTo>
                    <a:cubicBezTo>
                      <a:pt x="0" y="46952"/>
                      <a:pt x="6732" y="30699"/>
                      <a:pt x="18715" y="18715"/>
                    </a:cubicBezTo>
                    <a:cubicBezTo>
                      <a:pt x="30699" y="6732"/>
                      <a:pt x="46952" y="0"/>
                      <a:pt x="63899" y="0"/>
                    </a:cubicBezTo>
                    <a:close/>
                  </a:path>
                </a:pathLst>
              </a:custGeom>
              <a:solidFill>
                <a:srgbClr val="2D6097"/>
              </a:solidFill>
            </p:spPr>
          </p:sp>
          <p:sp>
            <p:nvSpPr>
              <p:cNvPr id="6" name="TextBox 6"/>
              <p:cNvSpPr txBox="1"/>
              <p:nvPr/>
            </p:nvSpPr>
            <p:spPr>
              <a:xfrm>
                <a:off x="0" y="-47625"/>
                <a:ext cx="1627426" cy="555643"/>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253182" y="313312"/>
              <a:ext cx="7863476" cy="1973791"/>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FFFFFF"/>
                  </a:solidFill>
                  <a:latin typeface="Baloo"/>
                </a:rPr>
                <a:t>Cần tạo ra một biểu diễn mã đầy đủ thông tin và toàn diện của một mã nguồn nhất định</a:t>
              </a:r>
            </a:p>
          </p:txBody>
        </p:sp>
      </p:grpSp>
      <p:grpSp>
        <p:nvGrpSpPr>
          <p:cNvPr id="8" name="Group 8"/>
          <p:cNvGrpSpPr/>
          <p:nvPr/>
        </p:nvGrpSpPr>
        <p:grpSpPr>
          <a:xfrm>
            <a:off x="7421255" y="1722552"/>
            <a:ext cx="5024571" cy="1928881"/>
            <a:chOff x="0" y="0"/>
            <a:chExt cx="6699429" cy="2571841"/>
          </a:xfrm>
        </p:grpSpPr>
        <p:grpSp>
          <p:nvGrpSpPr>
            <p:cNvPr id="9" name="Group 9"/>
            <p:cNvGrpSpPr/>
            <p:nvPr/>
          </p:nvGrpSpPr>
          <p:grpSpPr>
            <a:xfrm>
              <a:off x="0" y="0"/>
              <a:ext cx="6699429" cy="2571841"/>
              <a:chOff x="0" y="0"/>
              <a:chExt cx="1323344" cy="508018"/>
            </a:xfrm>
          </p:grpSpPr>
          <p:sp>
            <p:nvSpPr>
              <p:cNvPr id="10" name="Freeform 10"/>
              <p:cNvSpPr/>
              <p:nvPr/>
            </p:nvSpPr>
            <p:spPr>
              <a:xfrm>
                <a:off x="0" y="0"/>
                <a:ext cx="1323344" cy="508018"/>
              </a:xfrm>
              <a:custGeom>
                <a:avLst/>
                <a:gdLst/>
                <a:ahLst/>
                <a:cxnLst/>
                <a:rect l="l" t="t" r="r" b="b"/>
                <a:pathLst>
                  <a:path w="1323344" h="508018">
                    <a:moveTo>
                      <a:pt x="78581" y="0"/>
                    </a:moveTo>
                    <a:lnTo>
                      <a:pt x="1244762" y="0"/>
                    </a:lnTo>
                    <a:cubicBezTo>
                      <a:pt x="1288162" y="0"/>
                      <a:pt x="1323344" y="35182"/>
                      <a:pt x="1323344" y="78581"/>
                    </a:cubicBezTo>
                    <a:lnTo>
                      <a:pt x="1323344" y="429437"/>
                    </a:lnTo>
                    <a:cubicBezTo>
                      <a:pt x="1323344" y="472836"/>
                      <a:pt x="1288162" y="508018"/>
                      <a:pt x="1244762" y="508018"/>
                    </a:cubicBezTo>
                    <a:lnTo>
                      <a:pt x="78581" y="508018"/>
                    </a:lnTo>
                    <a:cubicBezTo>
                      <a:pt x="35182" y="508018"/>
                      <a:pt x="0" y="472836"/>
                      <a:pt x="0" y="429437"/>
                    </a:cubicBezTo>
                    <a:lnTo>
                      <a:pt x="0" y="78581"/>
                    </a:lnTo>
                    <a:cubicBezTo>
                      <a:pt x="0" y="35182"/>
                      <a:pt x="35182" y="0"/>
                      <a:pt x="78581" y="0"/>
                    </a:cubicBezTo>
                    <a:close/>
                  </a:path>
                </a:pathLst>
              </a:custGeom>
              <a:solidFill>
                <a:srgbClr val="2D6097"/>
              </a:solidFill>
            </p:spPr>
          </p:sp>
          <p:sp>
            <p:nvSpPr>
              <p:cNvPr id="11" name="TextBox 11"/>
              <p:cNvSpPr txBox="1"/>
              <p:nvPr/>
            </p:nvSpPr>
            <p:spPr>
              <a:xfrm>
                <a:off x="0" y="-47625"/>
                <a:ext cx="1323344" cy="555643"/>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32335" y="313312"/>
              <a:ext cx="6034759" cy="1973791"/>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FFFFFF"/>
                  </a:solidFill>
                  <a:latin typeface="Baloo"/>
                </a:rPr>
                <a:t>Bài báo đề xuất PE-BL module, bao gồm lớp nhúng và lớp BiLSTM</a:t>
              </a:r>
            </a:p>
          </p:txBody>
        </p:sp>
      </p:grpSp>
      <p:pic>
        <p:nvPicPr>
          <p:cNvPr id="13" name="Picture 13"/>
          <p:cNvPicPr>
            <a:picLocks noChangeAspect="1"/>
          </p:cNvPicPr>
          <p:nvPr/>
        </p:nvPicPr>
        <p:blipFill>
          <a:blip r:embed="rId3"/>
          <a:srcRect/>
          <a:stretch>
            <a:fillRect/>
          </a:stretch>
        </p:blipFill>
        <p:spPr>
          <a:xfrm rot="2304100">
            <a:off x="6535826" y="2328690"/>
            <a:ext cx="743255" cy="716604"/>
          </a:xfrm>
          <a:prstGeom prst="rect">
            <a:avLst/>
          </a:prstGeom>
        </p:spPr>
      </p:pic>
      <p:sp>
        <p:nvSpPr>
          <p:cNvPr id="14" name="TextBox 14"/>
          <p:cNvSpPr txBox="1"/>
          <p:nvPr/>
        </p:nvSpPr>
        <p:spPr>
          <a:xfrm>
            <a:off x="3301042" y="435428"/>
            <a:ext cx="11685916" cy="866775"/>
          </a:xfrm>
          <a:prstGeom prst="rect">
            <a:avLst/>
          </a:prstGeom>
        </p:spPr>
        <p:txBody>
          <a:bodyPr lIns="0" tIns="0" rIns="0" bIns="0" rtlCol="0" anchor="t">
            <a:spAutoFit/>
          </a:bodyPr>
          <a:lstStyle/>
          <a:p>
            <a:pPr marL="0" lvl="0" indent="0" algn="ctr">
              <a:lnSpc>
                <a:spcPts val="6600"/>
              </a:lnSpc>
              <a:spcBef>
                <a:spcPct val="0"/>
              </a:spcBef>
            </a:pPr>
            <a:r>
              <a:rPr lang="en-US" sz="6000" u="none" strike="noStrike">
                <a:solidFill>
                  <a:srgbClr val="000000"/>
                </a:solidFill>
                <a:latin typeface="Baloo Bold"/>
              </a:rPr>
              <a:t>GIAI ĐOẠN 2: NODE EMBEDDING</a:t>
            </a:r>
          </a:p>
        </p:txBody>
      </p:sp>
      <p:grpSp>
        <p:nvGrpSpPr>
          <p:cNvPr id="15" name="Group 15"/>
          <p:cNvGrpSpPr/>
          <p:nvPr/>
        </p:nvGrpSpPr>
        <p:grpSpPr>
          <a:xfrm>
            <a:off x="183314" y="7690597"/>
            <a:ext cx="12231309" cy="2168456"/>
            <a:chOff x="0" y="0"/>
            <a:chExt cx="16308412" cy="2891275"/>
          </a:xfrm>
        </p:grpSpPr>
        <p:grpSp>
          <p:nvGrpSpPr>
            <p:cNvPr id="16" name="Group 16"/>
            <p:cNvGrpSpPr/>
            <p:nvPr/>
          </p:nvGrpSpPr>
          <p:grpSpPr>
            <a:xfrm>
              <a:off x="0" y="0"/>
              <a:ext cx="16308412" cy="2891275"/>
              <a:chOff x="0" y="0"/>
              <a:chExt cx="3221415" cy="571116"/>
            </a:xfrm>
          </p:grpSpPr>
          <p:sp>
            <p:nvSpPr>
              <p:cNvPr id="17" name="Freeform 17"/>
              <p:cNvSpPr/>
              <p:nvPr/>
            </p:nvSpPr>
            <p:spPr>
              <a:xfrm>
                <a:off x="0" y="0"/>
                <a:ext cx="3221415" cy="571116"/>
              </a:xfrm>
              <a:custGeom>
                <a:avLst/>
                <a:gdLst/>
                <a:ahLst/>
                <a:cxnLst/>
                <a:rect l="l" t="t" r="r" b="b"/>
                <a:pathLst>
                  <a:path w="3221415" h="571116">
                    <a:moveTo>
                      <a:pt x="32281" y="0"/>
                    </a:moveTo>
                    <a:lnTo>
                      <a:pt x="3189134" y="0"/>
                    </a:lnTo>
                    <a:cubicBezTo>
                      <a:pt x="3206962" y="0"/>
                      <a:pt x="3221415" y="14453"/>
                      <a:pt x="3221415" y="32281"/>
                    </a:cubicBezTo>
                    <a:lnTo>
                      <a:pt x="3221415" y="538835"/>
                    </a:lnTo>
                    <a:cubicBezTo>
                      <a:pt x="3221415" y="556663"/>
                      <a:pt x="3206962" y="571116"/>
                      <a:pt x="3189134" y="571116"/>
                    </a:cubicBezTo>
                    <a:lnTo>
                      <a:pt x="32281" y="571116"/>
                    </a:lnTo>
                    <a:cubicBezTo>
                      <a:pt x="14453" y="571116"/>
                      <a:pt x="0" y="556663"/>
                      <a:pt x="0" y="538835"/>
                    </a:cubicBezTo>
                    <a:lnTo>
                      <a:pt x="0" y="32281"/>
                    </a:lnTo>
                    <a:cubicBezTo>
                      <a:pt x="0" y="14453"/>
                      <a:pt x="14453" y="0"/>
                      <a:pt x="32281" y="0"/>
                    </a:cubicBezTo>
                    <a:close/>
                  </a:path>
                </a:pathLst>
              </a:custGeom>
              <a:solidFill>
                <a:srgbClr val="B9D6F3"/>
              </a:solidFill>
            </p:spPr>
          </p:sp>
          <p:sp>
            <p:nvSpPr>
              <p:cNvPr id="18" name="TextBox 18"/>
              <p:cNvSpPr txBox="1"/>
              <p:nvPr/>
            </p:nvSpPr>
            <p:spPr>
              <a:xfrm>
                <a:off x="0" y="-47625"/>
                <a:ext cx="3221415" cy="618741"/>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290730" y="473029"/>
              <a:ext cx="15726952" cy="1973791"/>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000000"/>
                  </a:solidFill>
                  <a:latin typeface="Baloo"/>
                </a:rPr>
                <a:t>LSTM hai chiều được sử dụng để hợp nhất thông tin ngữ nghĩa cục bộ của mã và thu được biểu diễn vector Xi của câu lệnh Si tương ứng với nút Vi.</a:t>
              </a:r>
            </a:p>
          </p:txBody>
        </p:sp>
      </p:grpSp>
      <p:grpSp>
        <p:nvGrpSpPr>
          <p:cNvPr id="20" name="Group 20"/>
          <p:cNvGrpSpPr/>
          <p:nvPr/>
        </p:nvGrpSpPr>
        <p:grpSpPr>
          <a:xfrm>
            <a:off x="183314" y="4082981"/>
            <a:ext cx="12231309" cy="3188516"/>
            <a:chOff x="0" y="0"/>
            <a:chExt cx="16308412" cy="4251354"/>
          </a:xfrm>
        </p:grpSpPr>
        <p:grpSp>
          <p:nvGrpSpPr>
            <p:cNvPr id="21" name="Group 21"/>
            <p:cNvGrpSpPr/>
            <p:nvPr/>
          </p:nvGrpSpPr>
          <p:grpSpPr>
            <a:xfrm>
              <a:off x="0" y="0"/>
              <a:ext cx="16308412" cy="4251354"/>
              <a:chOff x="0" y="0"/>
              <a:chExt cx="3221415" cy="839774"/>
            </a:xfrm>
          </p:grpSpPr>
          <p:sp>
            <p:nvSpPr>
              <p:cNvPr id="22" name="Freeform 22"/>
              <p:cNvSpPr/>
              <p:nvPr/>
            </p:nvSpPr>
            <p:spPr>
              <a:xfrm>
                <a:off x="0" y="0"/>
                <a:ext cx="3221415" cy="839774"/>
              </a:xfrm>
              <a:custGeom>
                <a:avLst/>
                <a:gdLst/>
                <a:ahLst/>
                <a:cxnLst/>
                <a:rect l="l" t="t" r="r" b="b"/>
                <a:pathLst>
                  <a:path w="3221415" h="839774">
                    <a:moveTo>
                      <a:pt x="32281" y="0"/>
                    </a:moveTo>
                    <a:lnTo>
                      <a:pt x="3189134" y="0"/>
                    </a:lnTo>
                    <a:cubicBezTo>
                      <a:pt x="3206962" y="0"/>
                      <a:pt x="3221415" y="14453"/>
                      <a:pt x="3221415" y="32281"/>
                    </a:cubicBezTo>
                    <a:lnTo>
                      <a:pt x="3221415" y="807493"/>
                    </a:lnTo>
                    <a:cubicBezTo>
                      <a:pt x="3221415" y="816054"/>
                      <a:pt x="3218014" y="824265"/>
                      <a:pt x="3211960" y="830319"/>
                    </a:cubicBezTo>
                    <a:cubicBezTo>
                      <a:pt x="3205906" y="836373"/>
                      <a:pt x="3197695" y="839774"/>
                      <a:pt x="3189134" y="839774"/>
                    </a:cubicBezTo>
                    <a:lnTo>
                      <a:pt x="32281" y="839774"/>
                    </a:lnTo>
                    <a:cubicBezTo>
                      <a:pt x="14453" y="839774"/>
                      <a:pt x="0" y="825321"/>
                      <a:pt x="0" y="807493"/>
                    </a:cubicBezTo>
                    <a:lnTo>
                      <a:pt x="0" y="32281"/>
                    </a:lnTo>
                    <a:cubicBezTo>
                      <a:pt x="0" y="14453"/>
                      <a:pt x="14453" y="0"/>
                      <a:pt x="32281" y="0"/>
                    </a:cubicBezTo>
                    <a:close/>
                  </a:path>
                </a:pathLst>
              </a:custGeom>
              <a:solidFill>
                <a:srgbClr val="B9D6F3"/>
              </a:solidFill>
            </p:spPr>
          </p:sp>
          <p:sp>
            <p:nvSpPr>
              <p:cNvPr id="23" name="TextBox 23"/>
              <p:cNvSpPr txBox="1"/>
              <p:nvPr/>
            </p:nvSpPr>
            <p:spPr>
              <a:xfrm>
                <a:off x="0" y="-47625"/>
                <a:ext cx="3221415" cy="887399"/>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290730" y="449905"/>
              <a:ext cx="15726952" cy="3269191"/>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000000"/>
                  </a:solidFill>
                  <a:latin typeface="Baloo"/>
                </a:rPr>
                <a:t>The pre-trained language model: mô hình ngôn ngữ đã được huấn luyện trước trên một lượng lớn dữ liệu văn bản đa dạng, có khả năng "học" ngôn ngữ tự nhiên và thông hiểu ngữ cảnh, ý nghĩa, các mối quan hệ giữa các từ và câu.</a:t>
              </a:r>
            </a:p>
          </p:txBody>
        </p:sp>
      </p:gr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9D6F3"/>
        </a:solidFill>
        <a:effectLst/>
      </p:bgPr>
    </p:bg>
    <p:spTree>
      <p:nvGrpSpPr>
        <p:cNvPr id="1" name=""/>
        <p:cNvGrpSpPr/>
        <p:nvPr/>
      </p:nvGrpSpPr>
      <p:grpSpPr>
        <a:xfrm>
          <a:off x="0" y="0"/>
          <a:ext cx="0" cy="0"/>
          <a:chOff x="0" y="0"/>
          <a:chExt cx="0" cy="0"/>
        </a:xfrm>
      </p:grpSpPr>
      <p:sp>
        <p:nvSpPr>
          <p:cNvPr id="2" name="Freeform 2"/>
          <p:cNvSpPr/>
          <p:nvPr/>
        </p:nvSpPr>
        <p:spPr>
          <a:xfrm rot="5400000">
            <a:off x="11060151" y="3187294"/>
            <a:ext cx="9615044" cy="3912412"/>
          </a:xfrm>
          <a:custGeom>
            <a:avLst/>
            <a:gdLst/>
            <a:ahLst/>
            <a:cxnLst/>
            <a:rect l="l" t="t" r="r" b="b"/>
            <a:pathLst>
              <a:path w="9615044" h="3912412">
                <a:moveTo>
                  <a:pt x="0" y="0"/>
                </a:moveTo>
                <a:lnTo>
                  <a:pt x="9615044" y="0"/>
                </a:lnTo>
                <a:lnTo>
                  <a:pt x="9615044" y="3912412"/>
                </a:lnTo>
                <a:lnTo>
                  <a:pt x="0" y="3912412"/>
                </a:lnTo>
                <a:lnTo>
                  <a:pt x="0" y="0"/>
                </a:lnTo>
                <a:close/>
              </a:path>
            </a:pathLst>
          </a:custGeom>
          <a:blipFill>
            <a:blip r:embed="rId2"/>
            <a:stretch>
              <a:fillRect l="-43939" t="-7127" r="-1187" b="-13133"/>
            </a:stretch>
          </a:blipFill>
        </p:spPr>
      </p:sp>
      <p:grpSp>
        <p:nvGrpSpPr>
          <p:cNvPr id="3" name="Group 3"/>
          <p:cNvGrpSpPr/>
          <p:nvPr/>
        </p:nvGrpSpPr>
        <p:grpSpPr>
          <a:xfrm>
            <a:off x="7842394" y="2641747"/>
            <a:ext cx="5671847" cy="3959634"/>
            <a:chOff x="0" y="0"/>
            <a:chExt cx="7562463" cy="5279512"/>
          </a:xfrm>
        </p:grpSpPr>
        <p:grpSp>
          <p:nvGrpSpPr>
            <p:cNvPr id="4" name="Group 4"/>
            <p:cNvGrpSpPr/>
            <p:nvPr/>
          </p:nvGrpSpPr>
          <p:grpSpPr>
            <a:xfrm>
              <a:off x="0" y="0"/>
              <a:ext cx="7562463" cy="5279512"/>
              <a:chOff x="0" y="0"/>
              <a:chExt cx="1493820" cy="1042867"/>
            </a:xfrm>
          </p:grpSpPr>
          <p:sp>
            <p:nvSpPr>
              <p:cNvPr id="5" name="Freeform 5"/>
              <p:cNvSpPr/>
              <p:nvPr/>
            </p:nvSpPr>
            <p:spPr>
              <a:xfrm>
                <a:off x="0" y="0"/>
                <a:ext cx="1493820" cy="1042867"/>
              </a:xfrm>
              <a:custGeom>
                <a:avLst/>
                <a:gdLst/>
                <a:ahLst/>
                <a:cxnLst/>
                <a:rect l="l" t="t" r="r" b="b"/>
                <a:pathLst>
                  <a:path w="1493820" h="1042867">
                    <a:moveTo>
                      <a:pt x="69614" y="0"/>
                    </a:moveTo>
                    <a:lnTo>
                      <a:pt x="1424206" y="0"/>
                    </a:lnTo>
                    <a:cubicBezTo>
                      <a:pt x="1462653" y="0"/>
                      <a:pt x="1493820" y="31167"/>
                      <a:pt x="1493820" y="69614"/>
                    </a:cubicBezTo>
                    <a:lnTo>
                      <a:pt x="1493820" y="973253"/>
                    </a:lnTo>
                    <a:cubicBezTo>
                      <a:pt x="1493820" y="1011699"/>
                      <a:pt x="1462653" y="1042867"/>
                      <a:pt x="1424206" y="1042867"/>
                    </a:cubicBezTo>
                    <a:lnTo>
                      <a:pt x="69614" y="1042867"/>
                    </a:lnTo>
                    <a:cubicBezTo>
                      <a:pt x="31167" y="1042867"/>
                      <a:pt x="0" y="1011699"/>
                      <a:pt x="0" y="973253"/>
                    </a:cubicBezTo>
                    <a:lnTo>
                      <a:pt x="0" y="69614"/>
                    </a:lnTo>
                    <a:cubicBezTo>
                      <a:pt x="0" y="31167"/>
                      <a:pt x="31167" y="0"/>
                      <a:pt x="69614" y="0"/>
                    </a:cubicBezTo>
                    <a:close/>
                  </a:path>
                </a:pathLst>
              </a:custGeom>
              <a:solidFill>
                <a:srgbClr val="2D6097"/>
              </a:solidFill>
            </p:spPr>
          </p:sp>
          <p:sp>
            <p:nvSpPr>
              <p:cNvPr id="6" name="TextBox 6"/>
              <p:cNvSpPr txBox="1"/>
              <p:nvPr/>
            </p:nvSpPr>
            <p:spPr>
              <a:xfrm>
                <a:off x="0" y="-47625"/>
                <a:ext cx="1493820" cy="1090492"/>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05003" y="1019448"/>
              <a:ext cx="5552457" cy="3269191"/>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FFFFFF"/>
                  </a:solidFill>
                  <a:latin typeface="Baloo"/>
                </a:rPr>
                <a:t>Mạng tích chập đồ thị (GCN) được sử dụng để tìm hiểu thông tin luồng điều khiển từ biểu đồ.</a:t>
              </a:r>
            </a:p>
          </p:txBody>
        </p:sp>
      </p:grpSp>
      <p:grpSp>
        <p:nvGrpSpPr>
          <p:cNvPr id="8" name="Group 8"/>
          <p:cNvGrpSpPr/>
          <p:nvPr/>
        </p:nvGrpSpPr>
        <p:grpSpPr>
          <a:xfrm>
            <a:off x="547007" y="2641747"/>
            <a:ext cx="5628043" cy="3959634"/>
            <a:chOff x="0" y="0"/>
            <a:chExt cx="7504058" cy="5279512"/>
          </a:xfrm>
        </p:grpSpPr>
        <p:grpSp>
          <p:nvGrpSpPr>
            <p:cNvPr id="9" name="Group 9"/>
            <p:cNvGrpSpPr/>
            <p:nvPr/>
          </p:nvGrpSpPr>
          <p:grpSpPr>
            <a:xfrm>
              <a:off x="0" y="0"/>
              <a:ext cx="7504058" cy="5279512"/>
              <a:chOff x="0" y="0"/>
              <a:chExt cx="1482283" cy="1042867"/>
            </a:xfrm>
          </p:grpSpPr>
          <p:sp>
            <p:nvSpPr>
              <p:cNvPr id="10" name="Freeform 10"/>
              <p:cNvSpPr/>
              <p:nvPr/>
            </p:nvSpPr>
            <p:spPr>
              <a:xfrm>
                <a:off x="0" y="0"/>
                <a:ext cx="1482283" cy="1042867"/>
              </a:xfrm>
              <a:custGeom>
                <a:avLst/>
                <a:gdLst/>
                <a:ahLst/>
                <a:cxnLst/>
                <a:rect l="l" t="t" r="r" b="b"/>
                <a:pathLst>
                  <a:path w="1482283" h="1042867">
                    <a:moveTo>
                      <a:pt x="70155" y="0"/>
                    </a:moveTo>
                    <a:lnTo>
                      <a:pt x="1412128" y="0"/>
                    </a:lnTo>
                    <a:cubicBezTo>
                      <a:pt x="1450873" y="0"/>
                      <a:pt x="1482283" y="31410"/>
                      <a:pt x="1482283" y="70155"/>
                    </a:cubicBezTo>
                    <a:lnTo>
                      <a:pt x="1482283" y="972711"/>
                    </a:lnTo>
                    <a:cubicBezTo>
                      <a:pt x="1482283" y="1011457"/>
                      <a:pt x="1450873" y="1042867"/>
                      <a:pt x="1412128" y="1042867"/>
                    </a:cubicBezTo>
                    <a:lnTo>
                      <a:pt x="70155" y="1042867"/>
                    </a:lnTo>
                    <a:cubicBezTo>
                      <a:pt x="31410" y="1042867"/>
                      <a:pt x="0" y="1011457"/>
                      <a:pt x="0" y="972711"/>
                    </a:cubicBezTo>
                    <a:lnTo>
                      <a:pt x="0" y="70155"/>
                    </a:lnTo>
                    <a:cubicBezTo>
                      <a:pt x="0" y="31410"/>
                      <a:pt x="31410" y="0"/>
                      <a:pt x="70155" y="0"/>
                    </a:cubicBezTo>
                    <a:close/>
                  </a:path>
                </a:pathLst>
              </a:custGeom>
              <a:solidFill>
                <a:srgbClr val="2D6097"/>
              </a:solidFill>
            </p:spPr>
          </p:sp>
          <p:sp>
            <p:nvSpPr>
              <p:cNvPr id="11" name="TextBox 11"/>
              <p:cNvSpPr txBox="1"/>
              <p:nvPr/>
            </p:nvSpPr>
            <p:spPr>
              <a:xfrm>
                <a:off x="0" y="-47625"/>
                <a:ext cx="1482283" cy="109049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975800" y="383700"/>
              <a:ext cx="5552457" cy="4564591"/>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FFFFFF"/>
                  </a:solidFill>
                  <a:latin typeface="Baloo"/>
                </a:rPr>
                <a:t>CNN tận dụng cơ chế khuếch tán thông tin để tìm hiểu dữ liệu có cấu trúc biểu đồ, cập nhật trạng thái node theo kết nối biểu đồ.</a:t>
              </a:r>
            </a:p>
          </p:txBody>
        </p:sp>
      </p:grpSp>
      <p:sp>
        <p:nvSpPr>
          <p:cNvPr id="13" name="Freeform 13"/>
          <p:cNvSpPr/>
          <p:nvPr/>
        </p:nvSpPr>
        <p:spPr>
          <a:xfrm>
            <a:off x="6593565" y="4272463"/>
            <a:ext cx="874119" cy="698202"/>
          </a:xfrm>
          <a:custGeom>
            <a:avLst/>
            <a:gdLst/>
            <a:ahLst/>
            <a:cxnLst/>
            <a:rect l="l" t="t" r="r" b="b"/>
            <a:pathLst>
              <a:path w="874119" h="698202">
                <a:moveTo>
                  <a:pt x="0" y="0"/>
                </a:moveTo>
                <a:lnTo>
                  <a:pt x="874119" y="0"/>
                </a:lnTo>
                <a:lnTo>
                  <a:pt x="874119" y="698202"/>
                </a:lnTo>
                <a:lnTo>
                  <a:pt x="0" y="6982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630178" y="593542"/>
            <a:ext cx="12800892" cy="1704975"/>
          </a:xfrm>
          <a:prstGeom prst="rect">
            <a:avLst/>
          </a:prstGeom>
        </p:spPr>
        <p:txBody>
          <a:bodyPr lIns="0" tIns="0" rIns="0" bIns="0" rtlCol="0" anchor="t">
            <a:spAutoFit/>
          </a:bodyPr>
          <a:lstStyle/>
          <a:p>
            <a:pPr marL="0" lvl="0" indent="0" algn="ctr">
              <a:lnSpc>
                <a:spcPts val="6600"/>
              </a:lnSpc>
              <a:spcBef>
                <a:spcPct val="0"/>
              </a:spcBef>
            </a:pPr>
            <a:r>
              <a:rPr lang="en-US" sz="6000" u="none" strike="noStrike">
                <a:solidFill>
                  <a:srgbClr val="000000"/>
                </a:solidFill>
                <a:latin typeface="Baloo Bold"/>
              </a:rPr>
              <a:t>GIAI ĐOẠN 3: RESIDUAL GRAPH NEURAL NETWORK</a:t>
            </a:r>
          </a:p>
        </p:txBody>
      </p:sp>
      <p:sp>
        <p:nvSpPr>
          <p:cNvPr id="15" name="TextBox 15"/>
          <p:cNvSpPr txBox="1"/>
          <p:nvPr/>
        </p:nvSpPr>
        <p:spPr>
          <a:xfrm>
            <a:off x="547007" y="7225521"/>
            <a:ext cx="12884063" cy="2444750"/>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000000"/>
                </a:solidFill>
                <a:latin typeface="Baloo"/>
              </a:rPr>
              <a:t>Lớp GCN trước tiên sẽ lấy câu lệnh đầu ra n được nhúng từ BiLSTM cùng với các cạnh giữa mỗi node. Thông tin cấu trúc biểu đồ của mã nguồn, bao gồm thông tin về node và cạnh, được trích xuất và đưa vào GCN. </a:t>
            </a:r>
          </a:p>
          <a:p>
            <a:pPr marL="0" lvl="0" indent="0" algn="l">
              <a:lnSpc>
                <a:spcPts val="3849"/>
              </a:lnSpc>
              <a:spcBef>
                <a:spcPct val="0"/>
              </a:spcBef>
            </a:pPr>
            <a:r>
              <a:rPr lang="en-US" sz="3499" u="none" strike="noStrike">
                <a:solidFill>
                  <a:srgbClr val="000000"/>
                </a:solidFill>
                <a:latin typeface="Baloo"/>
              </a:rPr>
              <a:t>Kiến trúc mô hình bao gồm 2 mạng GCN với khả năng kết nối dư.</a:t>
            </a:r>
          </a:p>
        </p:txBody>
      </p:sp>
      <p:sp>
        <p:nvSpPr>
          <p:cNvPr id="16" name="TextBox 16"/>
          <p:cNvSpPr txBox="1"/>
          <p:nvPr/>
        </p:nvSpPr>
        <p:spPr>
          <a:xfrm>
            <a:off x="6097275" y="3767638"/>
            <a:ext cx="1866699" cy="438150"/>
          </a:xfrm>
          <a:prstGeom prst="rect">
            <a:avLst/>
          </a:prstGeom>
        </p:spPr>
        <p:txBody>
          <a:bodyPr lIns="0" tIns="0" rIns="0" bIns="0" rtlCol="0" anchor="t">
            <a:spAutoFit/>
          </a:bodyPr>
          <a:lstStyle/>
          <a:p>
            <a:pPr marL="0" lvl="0" indent="0" algn="ctr">
              <a:lnSpc>
                <a:spcPts val="3300"/>
              </a:lnSpc>
              <a:spcBef>
                <a:spcPct val="0"/>
              </a:spcBef>
            </a:pPr>
            <a:r>
              <a:rPr lang="en-US" sz="3000">
                <a:solidFill>
                  <a:srgbClr val="000000"/>
                </a:solidFill>
                <a:latin typeface="Baloo"/>
              </a:rPr>
              <a:t>Compare</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25915" y="2283636"/>
            <a:ext cx="8295070" cy="6974664"/>
          </a:xfrm>
          <a:custGeom>
            <a:avLst/>
            <a:gdLst/>
            <a:ahLst/>
            <a:cxnLst/>
            <a:rect l="l" t="t" r="r" b="b"/>
            <a:pathLst>
              <a:path w="8295070" h="6974664">
                <a:moveTo>
                  <a:pt x="0" y="0"/>
                </a:moveTo>
                <a:lnTo>
                  <a:pt x="8295070" y="0"/>
                </a:lnTo>
                <a:lnTo>
                  <a:pt x="8295070" y="6974664"/>
                </a:lnTo>
                <a:lnTo>
                  <a:pt x="0" y="6974664"/>
                </a:lnTo>
                <a:lnTo>
                  <a:pt x="0" y="0"/>
                </a:lnTo>
                <a:close/>
              </a:path>
            </a:pathLst>
          </a:custGeom>
          <a:blipFill>
            <a:blip r:embed="rId2"/>
            <a:stretch>
              <a:fillRect t="-2239" b="-4159"/>
            </a:stretch>
          </a:blipFill>
        </p:spPr>
      </p:sp>
      <p:sp>
        <p:nvSpPr>
          <p:cNvPr id="3" name="TextBox 3"/>
          <p:cNvSpPr txBox="1"/>
          <p:nvPr/>
        </p:nvSpPr>
        <p:spPr>
          <a:xfrm>
            <a:off x="2955823" y="619125"/>
            <a:ext cx="12376354" cy="866775"/>
          </a:xfrm>
          <a:prstGeom prst="rect">
            <a:avLst/>
          </a:prstGeom>
        </p:spPr>
        <p:txBody>
          <a:bodyPr lIns="0" tIns="0" rIns="0" bIns="0" rtlCol="0" anchor="t">
            <a:spAutoFit/>
          </a:bodyPr>
          <a:lstStyle/>
          <a:p>
            <a:pPr marL="0" lvl="0" indent="0" algn="ctr">
              <a:lnSpc>
                <a:spcPts val="6600"/>
              </a:lnSpc>
              <a:spcBef>
                <a:spcPct val="0"/>
              </a:spcBef>
            </a:pPr>
            <a:r>
              <a:rPr lang="en-US" sz="6000" u="none" strike="noStrike">
                <a:solidFill>
                  <a:srgbClr val="000000"/>
                </a:solidFill>
                <a:latin typeface="Baloo Bold"/>
              </a:rPr>
              <a:t>GIAI ĐOẠN 4: GRAPH EMBEDDING</a:t>
            </a:r>
          </a:p>
        </p:txBody>
      </p:sp>
      <p:grpSp>
        <p:nvGrpSpPr>
          <p:cNvPr id="4" name="Group 4"/>
          <p:cNvGrpSpPr/>
          <p:nvPr/>
        </p:nvGrpSpPr>
        <p:grpSpPr>
          <a:xfrm>
            <a:off x="340627" y="5941082"/>
            <a:ext cx="8803373" cy="3147104"/>
            <a:chOff x="0" y="0"/>
            <a:chExt cx="11737831" cy="4196139"/>
          </a:xfrm>
        </p:grpSpPr>
        <p:grpSp>
          <p:nvGrpSpPr>
            <p:cNvPr id="5" name="Group 5"/>
            <p:cNvGrpSpPr/>
            <p:nvPr/>
          </p:nvGrpSpPr>
          <p:grpSpPr>
            <a:xfrm>
              <a:off x="0" y="0"/>
              <a:ext cx="11737831" cy="4196139"/>
              <a:chOff x="0" y="0"/>
              <a:chExt cx="2318584" cy="828867"/>
            </a:xfrm>
          </p:grpSpPr>
          <p:sp>
            <p:nvSpPr>
              <p:cNvPr id="6" name="Freeform 6"/>
              <p:cNvSpPr/>
              <p:nvPr/>
            </p:nvSpPr>
            <p:spPr>
              <a:xfrm>
                <a:off x="0" y="0"/>
                <a:ext cx="2318584" cy="828867"/>
              </a:xfrm>
              <a:custGeom>
                <a:avLst/>
                <a:gdLst/>
                <a:ahLst/>
                <a:cxnLst/>
                <a:rect l="l" t="t" r="r" b="b"/>
                <a:pathLst>
                  <a:path w="2318584" h="828867">
                    <a:moveTo>
                      <a:pt x="44851" y="0"/>
                    </a:moveTo>
                    <a:lnTo>
                      <a:pt x="2273733" y="0"/>
                    </a:lnTo>
                    <a:cubicBezTo>
                      <a:pt x="2298504" y="0"/>
                      <a:pt x="2318584" y="20080"/>
                      <a:pt x="2318584" y="44851"/>
                    </a:cubicBezTo>
                    <a:lnTo>
                      <a:pt x="2318584" y="784016"/>
                    </a:lnTo>
                    <a:cubicBezTo>
                      <a:pt x="2318584" y="808787"/>
                      <a:pt x="2298504" y="828867"/>
                      <a:pt x="2273733" y="828867"/>
                    </a:cubicBezTo>
                    <a:lnTo>
                      <a:pt x="44851" y="828867"/>
                    </a:lnTo>
                    <a:cubicBezTo>
                      <a:pt x="20080" y="828867"/>
                      <a:pt x="0" y="808787"/>
                      <a:pt x="0" y="784016"/>
                    </a:cubicBezTo>
                    <a:lnTo>
                      <a:pt x="0" y="44851"/>
                    </a:lnTo>
                    <a:cubicBezTo>
                      <a:pt x="0" y="20080"/>
                      <a:pt x="20080" y="0"/>
                      <a:pt x="44851" y="0"/>
                    </a:cubicBezTo>
                    <a:close/>
                  </a:path>
                </a:pathLst>
              </a:custGeom>
              <a:solidFill>
                <a:srgbClr val="2D6097"/>
              </a:solidFill>
            </p:spPr>
          </p:sp>
          <p:sp>
            <p:nvSpPr>
              <p:cNvPr id="7" name="TextBox 7"/>
              <p:cNvSpPr txBox="1"/>
              <p:nvPr/>
            </p:nvSpPr>
            <p:spPr>
              <a:xfrm>
                <a:off x="0" y="-47625"/>
                <a:ext cx="2318584" cy="87649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73095" y="141272"/>
              <a:ext cx="11191641" cy="3942169"/>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FFFFFF"/>
                  </a:solidFill>
                  <a:latin typeface="Baloo"/>
                </a:rPr>
                <a:t>Trước khi thực hiện nhiệm vụ phân loại biểu đồ (graph classification), chúng ta cũng cần tổng hợp thông tin của các node để thu được biểu diễn vector của biểu đồ. Do đó, sẽ sử dụng kỹ thuật mean biaffine attention (M-BFA) pooling.</a:t>
              </a:r>
            </a:p>
          </p:txBody>
        </p:sp>
      </p:grpSp>
      <p:grpSp>
        <p:nvGrpSpPr>
          <p:cNvPr id="9" name="Group 9"/>
          <p:cNvGrpSpPr/>
          <p:nvPr/>
        </p:nvGrpSpPr>
        <p:grpSpPr>
          <a:xfrm>
            <a:off x="340627" y="2453750"/>
            <a:ext cx="8803373" cy="3147104"/>
            <a:chOff x="0" y="0"/>
            <a:chExt cx="11737831" cy="4196139"/>
          </a:xfrm>
        </p:grpSpPr>
        <p:grpSp>
          <p:nvGrpSpPr>
            <p:cNvPr id="10" name="Group 10"/>
            <p:cNvGrpSpPr/>
            <p:nvPr/>
          </p:nvGrpSpPr>
          <p:grpSpPr>
            <a:xfrm>
              <a:off x="0" y="0"/>
              <a:ext cx="11737831" cy="4196139"/>
              <a:chOff x="0" y="0"/>
              <a:chExt cx="2318584" cy="828867"/>
            </a:xfrm>
          </p:grpSpPr>
          <p:sp>
            <p:nvSpPr>
              <p:cNvPr id="11" name="Freeform 11"/>
              <p:cNvSpPr/>
              <p:nvPr/>
            </p:nvSpPr>
            <p:spPr>
              <a:xfrm>
                <a:off x="0" y="0"/>
                <a:ext cx="2318584" cy="828867"/>
              </a:xfrm>
              <a:custGeom>
                <a:avLst/>
                <a:gdLst/>
                <a:ahLst/>
                <a:cxnLst/>
                <a:rect l="l" t="t" r="r" b="b"/>
                <a:pathLst>
                  <a:path w="2318584" h="828867">
                    <a:moveTo>
                      <a:pt x="44851" y="0"/>
                    </a:moveTo>
                    <a:lnTo>
                      <a:pt x="2273733" y="0"/>
                    </a:lnTo>
                    <a:cubicBezTo>
                      <a:pt x="2298504" y="0"/>
                      <a:pt x="2318584" y="20080"/>
                      <a:pt x="2318584" y="44851"/>
                    </a:cubicBezTo>
                    <a:lnTo>
                      <a:pt x="2318584" y="784016"/>
                    </a:lnTo>
                    <a:cubicBezTo>
                      <a:pt x="2318584" y="808787"/>
                      <a:pt x="2298504" y="828867"/>
                      <a:pt x="2273733" y="828867"/>
                    </a:cubicBezTo>
                    <a:lnTo>
                      <a:pt x="44851" y="828867"/>
                    </a:lnTo>
                    <a:cubicBezTo>
                      <a:pt x="20080" y="828867"/>
                      <a:pt x="0" y="808787"/>
                      <a:pt x="0" y="784016"/>
                    </a:cubicBezTo>
                    <a:lnTo>
                      <a:pt x="0" y="44851"/>
                    </a:lnTo>
                    <a:cubicBezTo>
                      <a:pt x="0" y="20080"/>
                      <a:pt x="20080" y="0"/>
                      <a:pt x="44851" y="0"/>
                    </a:cubicBezTo>
                    <a:close/>
                  </a:path>
                </a:pathLst>
              </a:custGeom>
              <a:solidFill>
                <a:srgbClr val="B9D6F3"/>
              </a:solidFill>
            </p:spPr>
          </p:sp>
          <p:sp>
            <p:nvSpPr>
              <p:cNvPr id="12" name="TextBox 12"/>
              <p:cNvSpPr txBox="1"/>
              <p:nvPr/>
            </p:nvSpPr>
            <p:spPr>
              <a:xfrm>
                <a:off x="0" y="-47625"/>
                <a:ext cx="2318584" cy="876492"/>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73095" y="477761"/>
              <a:ext cx="11191641" cy="3269191"/>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000000"/>
                  </a:solidFill>
                  <a:latin typeface="Baloo"/>
                </a:rPr>
                <a:t>Sử dụng multi-layer GNN với khả năng kết nối dư, thu được biểu diễn ẩn của từng node trong biểu đồ luồng điều khiển trong khi tổng hợp thông tin node của các node lân cận. </a:t>
              </a:r>
            </a:p>
          </p:txBody>
        </p:sp>
      </p:gr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79276" y="218204"/>
            <a:ext cx="11329448" cy="5181577"/>
          </a:xfrm>
          <a:custGeom>
            <a:avLst/>
            <a:gdLst/>
            <a:ahLst/>
            <a:cxnLst/>
            <a:rect l="l" t="t" r="r" b="b"/>
            <a:pathLst>
              <a:path w="11329448" h="5181577">
                <a:moveTo>
                  <a:pt x="0" y="0"/>
                </a:moveTo>
                <a:lnTo>
                  <a:pt x="11329448" y="0"/>
                </a:lnTo>
                <a:lnTo>
                  <a:pt x="11329448" y="5181577"/>
                </a:lnTo>
                <a:lnTo>
                  <a:pt x="0" y="5181577"/>
                </a:lnTo>
                <a:lnTo>
                  <a:pt x="0" y="0"/>
                </a:lnTo>
                <a:close/>
              </a:path>
            </a:pathLst>
          </a:custGeom>
          <a:blipFill>
            <a:blip r:embed="rId2"/>
            <a:stretch>
              <a:fillRect/>
            </a:stretch>
          </a:blipFill>
        </p:spPr>
      </p:sp>
      <p:grpSp>
        <p:nvGrpSpPr>
          <p:cNvPr id="3" name="Group 3"/>
          <p:cNvGrpSpPr/>
          <p:nvPr/>
        </p:nvGrpSpPr>
        <p:grpSpPr>
          <a:xfrm>
            <a:off x="1028700" y="5656974"/>
            <a:ext cx="5531812" cy="4230853"/>
            <a:chOff x="0" y="0"/>
            <a:chExt cx="7375749" cy="5641137"/>
          </a:xfrm>
        </p:grpSpPr>
        <p:sp>
          <p:nvSpPr>
            <p:cNvPr id="4" name="Freeform 4"/>
            <p:cNvSpPr/>
            <p:nvPr/>
          </p:nvSpPr>
          <p:spPr>
            <a:xfrm>
              <a:off x="0" y="0"/>
              <a:ext cx="5925165" cy="5641137"/>
            </a:xfrm>
            <a:custGeom>
              <a:avLst/>
              <a:gdLst/>
              <a:ahLst/>
              <a:cxnLst/>
              <a:rect l="l" t="t" r="r" b="b"/>
              <a:pathLst>
                <a:path w="5925165" h="5641137">
                  <a:moveTo>
                    <a:pt x="0" y="0"/>
                  </a:moveTo>
                  <a:lnTo>
                    <a:pt x="5925165" y="0"/>
                  </a:lnTo>
                  <a:lnTo>
                    <a:pt x="5925165" y="5641137"/>
                  </a:lnTo>
                  <a:lnTo>
                    <a:pt x="0" y="5641137"/>
                  </a:lnTo>
                  <a:lnTo>
                    <a:pt x="0" y="0"/>
                  </a:lnTo>
                  <a:close/>
                </a:path>
              </a:pathLst>
            </a:custGeom>
            <a:blipFill>
              <a:blip r:embed="rId3"/>
              <a:stretch>
                <a:fillRect r="-120261"/>
              </a:stretch>
            </a:blipFill>
          </p:spPr>
        </p:sp>
        <p:sp>
          <p:nvSpPr>
            <p:cNvPr id="5" name="Freeform 5"/>
            <p:cNvSpPr/>
            <p:nvPr/>
          </p:nvSpPr>
          <p:spPr>
            <a:xfrm>
              <a:off x="5925165" y="0"/>
              <a:ext cx="1450584" cy="5641137"/>
            </a:xfrm>
            <a:custGeom>
              <a:avLst/>
              <a:gdLst/>
              <a:ahLst/>
              <a:cxnLst/>
              <a:rect l="l" t="t" r="r" b="b"/>
              <a:pathLst>
                <a:path w="1450584" h="5641137">
                  <a:moveTo>
                    <a:pt x="0" y="0"/>
                  </a:moveTo>
                  <a:lnTo>
                    <a:pt x="1450584" y="0"/>
                  </a:lnTo>
                  <a:lnTo>
                    <a:pt x="1450584" y="5641137"/>
                  </a:lnTo>
                  <a:lnTo>
                    <a:pt x="0" y="5641137"/>
                  </a:lnTo>
                  <a:lnTo>
                    <a:pt x="0" y="0"/>
                  </a:lnTo>
                  <a:close/>
                </a:path>
              </a:pathLst>
            </a:custGeom>
            <a:blipFill>
              <a:blip r:embed="rId3"/>
              <a:stretch>
                <a:fillRect l="-799696"/>
              </a:stretch>
            </a:blipFill>
          </p:spPr>
        </p:sp>
      </p:grpSp>
      <p:sp>
        <p:nvSpPr>
          <p:cNvPr id="6" name="TextBox 6"/>
          <p:cNvSpPr txBox="1"/>
          <p:nvPr/>
        </p:nvSpPr>
        <p:spPr>
          <a:xfrm>
            <a:off x="8135144" y="6305550"/>
            <a:ext cx="9124156" cy="2952750"/>
          </a:xfrm>
          <a:prstGeom prst="rect">
            <a:avLst/>
          </a:prstGeom>
        </p:spPr>
        <p:txBody>
          <a:bodyPr lIns="0" tIns="0" rIns="0" bIns="0" rtlCol="0" anchor="t">
            <a:spAutoFit/>
          </a:bodyPr>
          <a:lstStyle/>
          <a:p>
            <a:pPr marL="0" lvl="0" indent="0" algn="l">
              <a:lnSpc>
                <a:spcPts val="3300"/>
              </a:lnSpc>
              <a:spcBef>
                <a:spcPct val="0"/>
              </a:spcBef>
            </a:pPr>
            <a:r>
              <a:rPr lang="en-US" sz="3000" u="none" strike="noStrike">
                <a:solidFill>
                  <a:srgbClr val="000000"/>
                </a:solidFill>
                <a:latin typeface="Baloo"/>
              </a:rPr>
              <a:t>W: ma trận trọng số có thể học được </a:t>
            </a:r>
          </a:p>
          <a:p>
            <a:pPr marL="0" lvl="0" indent="0" algn="l">
              <a:lnSpc>
                <a:spcPts val="3300"/>
              </a:lnSpc>
              <a:spcBef>
                <a:spcPct val="0"/>
              </a:spcBef>
            </a:pPr>
            <a:r>
              <a:rPr lang="en-US" sz="3000" u="none" strike="noStrike">
                <a:solidFill>
                  <a:srgbClr val="000000"/>
                </a:solidFill>
                <a:latin typeface="Baloo"/>
              </a:rPr>
              <a:t>(a learnable weight matrix)</a:t>
            </a:r>
          </a:p>
          <a:p>
            <a:pPr marL="0" lvl="0" indent="0" algn="l">
              <a:lnSpc>
                <a:spcPts val="3300"/>
              </a:lnSpc>
              <a:spcBef>
                <a:spcPct val="0"/>
              </a:spcBef>
            </a:pPr>
            <a:r>
              <a:rPr lang="en-US" sz="3000" u="none" strike="noStrike">
                <a:solidFill>
                  <a:srgbClr val="000000"/>
                </a:solidFill>
                <a:latin typeface="Baloo"/>
              </a:rPr>
              <a:t>u: vector trọng số có thể học được</a:t>
            </a:r>
          </a:p>
          <a:p>
            <a:pPr marL="0" lvl="0" indent="0" algn="l">
              <a:lnSpc>
                <a:spcPts val="3300"/>
              </a:lnSpc>
              <a:spcBef>
                <a:spcPct val="0"/>
              </a:spcBef>
            </a:pPr>
            <a:r>
              <a:rPr lang="en-US" sz="3000" u="none" strike="noStrike">
                <a:solidFill>
                  <a:srgbClr val="000000"/>
                </a:solidFill>
                <a:latin typeface="Baloo"/>
              </a:rPr>
              <a:t>hi: trạng thái ẩn cuối cùng của node vi</a:t>
            </a:r>
          </a:p>
          <a:p>
            <a:pPr marL="0" lvl="0" indent="0" algn="l">
              <a:lnSpc>
                <a:spcPts val="3300"/>
              </a:lnSpc>
              <a:spcBef>
                <a:spcPct val="0"/>
              </a:spcBef>
            </a:pPr>
            <a:r>
              <a:rPr lang="en-US" sz="3000" u="none" strike="noStrike">
                <a:solidFill>
                  <a:srgbClr val="000000"/>
                </a:solidFill>
                <a:latin typeface="Baloo"/>
              </a:rPr>
              <a:t>hg: biểu thị cách trình bày vector của đồ thị</a:t>
            </a:r>
          </a:p>
          <a:p>
            <a:pPr marL="0" lvl="0" indent="0" algn="l">
              <a:lnSpc>
                <a:spcPts val="3300"/>
              </a:lnSpc>
              <a:spcBef>
                <a:spcPct val="0"/>
              </a:spcBef>
            </a:pPr>
            <a:r>
              <a:rPr lang="en-US" sz="3000" u="none" strike="noStrike">
                <a:solidFill>
                  <a:srgbClr val="000000"/>
                </a:solidFill>
                <a:latin typeface="Baloo"/>
              </a:rPr>
              <a:t>hmean: giá trị trung bình hmean của tất cả các biểu diễn ẩn của node làm biểu diễn ẩn của supernode vs</a:t>
            </a: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9D6F3"/>
        </a:solidFill>
        <a:effectLst/>
      </p:bgPr>
    </p:bg>
    <p:spTree>
      <p:nvGrpSpPr>
        <p:cNvPr id="1" name=""/>
        <p:cNvGrpSpPr/>
        <p:nvPr/>
      </p:nvGrpSpPr>
      <p:grpSpPr>
        <a:xfrm>
          <a:off x="0" y="0"/>
          <a:ext cx="0" cy="0"/>
          <a:chOff x="0" y="0"/>
          <a:chExt cx="0" cy="0"/>
        </a:xfrm>
      </p:grpSpPr>
      <p:sp>
        <p:nvSpPr>
          <p:cNvPr id="2" name="Freeform 2"/>
          <p:cNvSpPr/>
          <p:nvPr/>
        </p:nvSpPr>
        <p:spPr>
          <a:xfrm>
            <a:off x="1028700" y="6720787"/>
            <a:ext cx="9439426" cy="2537513"/>
          </a:xfrm>
          <a:custGeom>
            <a:avLst/>
            <a:gdLst/>
            <a:ahLst/>
            <a:cxnLst/>
            <a:rect l="l" t="t" r="r" b="b"/>
            <a:pathLst>
              <a:path w="9439426" h="2537513">
                <a:moveTo>
                  <a:pt x="0" y="0"/>
                </a:moveTo>
                <a:lnTo>
                  <a:pt x="9439426" y="0"/>
                </a:lnTo>
                <a:lnTo>
                  <a:pt x="9439426" y="2537513"/>
                </a:lnTo>
                <a:lnTo>
                  <a:pt x="0" y="2537513"/>
                </a:lnTo>
                <a:lnTo>
                  <a:pt x="0" y="0"/>
                </a:lnTo>
                <a:close/>
              </a:path>
            </a:pathLst>
          </a:custGeom>
          <a:blipFill>
            <a:blip r:embed="rId2"/>
            <a:stretch>
              <a:fillRect l="-743" r="-743"/>
            </a:stretch>
          </a:blipFill>
        </p:spPr>
      </p:sp>
      <p:sp>
        <p:nvSpPr>
          <p:cNvPr id="3" name="TextBox 3"/>
          <p:cNvSpPr txBox="1"/>
          <p:nvPr/>
        </p:nvSpPr>
        <p:spPr>
          <a:xfrm>
            <a:off x="2591747" y="1076325"/>
            <a:ext cx="13104505" cy="866775"/>
          </a:xfrm>
          <a:prstGeom prst="rect">
            <a:avLst/>
          </a:prstGeom>
        </p:spPr>
        <p:txBody>
          <a:bodyPr lIns="0" tIns="0" rIns="0" bIns="0" rtlCol="0" anchor="t">
            <a:spAutoFit/>
          </a:bodyPr>
          <a:lstStyle/>
          <a:p>
            <a:pPr marL="0" lvl="0" indent="0" algn="ctr">
              <a:lnSpc>
                <a:spcPts val="6600"/>
              </a:lnSpc>
              <a:spcBef>
                <a:spcPct val="0"/>
              </a:spcBef>
            </a:pPr>
            <a:r>
              <a:rPr lang="en-US" sz="6000" u="none" strike="noStrike">
                <a:solidFill>
                  <a:srgbClr val="000000"/>
                </a:solidFill>
                <a:latin typeface="Baloo Bold"/>
              </a:rPr>
              <a:t>GIAI ĐOẠN 5: CLASSIFIER LEARNING</a:t>
            </a:r>
          </a:p>
        </p:txBody>
      </p:sp>
      <p:grpSp>
        <p:nvGrpSpPr>
          <p:cNvPr id="4" name="Group 4"/>
          <p:cNvGrpSpPr/>
          <p:nvPr/>
        </p:nvGrpSpPr>
        <p:grpSpPr>
          <a:xfrm>
            <a:off x="10638499" y="6720787"/>
            <a:ext cx="6620801" cy="2575604"/>
            <a:chOff x="0" y="0"/>
            <a:chExt cx="1743750" cy="678348"/>
          </a:xfrm>
        </p:grpSpPr>
        <p:sp>
          <p:nvSpPr>
            <p:cNvPr id="5" name="Freeform 5"/>
            <p:cNvSpPr/>
            <p:nvPr/>
          </p:nvSpPr>
          <p:spPr>
            <a:xfrm>
              <a:off x="0" y="0"/>
              <a:ext cx="1743750" cy="678348"/>
            </a:xfrm>
            <a:custGeom>
              <a:avLst/>
              <a:gdLst/>
              <a:ahLst/>
              <a:cxnLst/>
              <a:rect l="l" t="t" r="r" b="b"/>
              <a:pathLst>
                <a:path w="1743750" h="678348">
                  <a:moveTo>
                    <a:pt x="59636" y="0"/>
                  </a:moveTo>
                  <a:lnTo>
                    <a:pt x="1684114" y="0"/>
                  </a:lnTo>
                  <a:cubicBezTo>
                    <a:pt x="1717050" y="0"/>
                    <a:pt x="1743750" y="26700"/>
                    <a:pt x="1743750" y="59636"/>
                  </a:cubicBezTo>
                  <a:lnTo>
                    <a:pt x="1743750" y="618712"/>
                  </a:lnTo>
                  <a:cubicBezTo>
                    <a:pt x="1743750" y="634529"/>
                    <a:pt x="1737467" y="649698"/>
                    <a:pt x="1726283" y="660882"/>
                  </a:cubicBezTo>
                  <a:cubicBezTo>
                    <a:pt x="1715099" y="672065"/>
                    <a:pt x="1699930" y="678348"/>
                    <a:pt x="1684114" y="678348"/>
                  </a:cubicBezTo>
                  <a:lnTo>
                    <a:pt x="59636" y="678348"/>
                  </a:lnTo>
                  <a:cubicBezTo>
                    <a:pt x="26700" y="678348"/>
                    <a:pt x="0" y="651649"/>
                    <a:pt x="0" y="618712"/>
                  </a:cubicBezTo>
                  <a:lnTo>
                    <a:pt x="0" y="59636"/>
                  </a:lnTo>
                  <a:cubicBezTo>
                    <a:pt x="0" y="43820"/>
                    <a:pt x="6283" y="28651"/>
                    <a:pt x="17467" y="17467"/>
                  </a:cubicBezTo>
                  <a:cubicBezTo>
                    <a:pt x="28651" y="6283"/>
                    <a:pt x="43820" y="0"/>
                    <a:pt x="59636" y="0"/>
                  </a:cubicBezTo>
                  <a:close/>
                </a:path>
              </a:pathLst>
            </a:custGeom>
            <a:solidFill>
              <a:srgbClr val="FFFFFF"/>
            </a:solidFill>
          </p:spPr>
        </p:sp>
        <p:sp>
          <p:nvSpPr>
            <p:cNvPr id="6" name="TextBox 6"/>
            <p:cNvSpPr txBox="1"/>
            <p:nvPr/>
          </p:nvSpPr>
          <p:spPr>
            <a:xfrm>
              <a:off x="0" y="-47625"/>
              <a:ext cx="1743750" cy="725973"/>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809075" y="7024343"/>
            <a:ext cx="6279649" cy="1958975"/>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000000"/>
                </a:solidFill>
                <a:latin typeface="Baloo"/>
              </a:rPr>
              <a:t>2 lớp MLP được xây dựng trên 2 công thức (14)-(15) để dự đoán hàm đã cho có dễ bị tấn công hay không. </a:t>
            </a:r>
          </a:p>
        </p:txBody>
      </p:sp>
      <p:grpSp>
        <p:nvGrpSpPr>
          <p:cNvPr id="8" name="Group 8"/>
          <p:cNvGrpSpPr/>
          <p:nvPr/>
        </p:nvGrpSpPr>
        <p:grpSpPr>
          <a:xfrm>
            <a:off x="1028700" y="2543780"/>
            <a:ext cx="16230600" cy="1367215"/>
            <a:chOff x="0" y="0"/>
            <a:chExt cx="4274726" cy="360090"/>
          </a:xfrm>
        </p:grpSpPr>
        <p:sp>
          <p:nvSpPr>
            <p:cNvPr id="9" name="Freeform 9"/>
            <p:cNvSpPr/>
            <p:nvPr/>
          </p:nvSpPr>
          <p:spPr>
            <a:xfrm>
              <a:off x="0" y="0"/>
              <a:ext cx="4274726" cy="360090"/>
            </a:xfrm>
            <a:custGeom>
              <a:avLst/>
              <a:gdLst/>
              <a:ahLst/>
              <a:cxnLst/>
              <a:rect l="l" t="t" r="r" b="b"/>
              <a:pathLst>
                <a:path w="4274726" h="360090">
                  <a:moveTo>
                    <a:pt x="24327" y="0"/>
                  </a:moveTo>
                  <a:lnTo>
                    <a:pt x="4250399" y="0"/>
                  </a:lnTo>
                  <a:cubicBezTo>
                    <a:pt x="4263834" y="0"/>
                    <a:pt x="4274726" y="10891"/>
                    <a:pt x="4274726" y="24327"/>
                  </a:cubicBezTo>
                  <a:lnTo>
                    <a:pt x="4274726" y="335763"/>
                  </a:lnTo>
                  <a:cubicBezTo>
                    <a:pt x="4274726" y="349198"/>
                    <a:pt x="4263834" y="360090"/>
                    <a:pt x="4250399" y="360090"/>
                  </a:cubicBezTo>
                  <a:lnTo>
                    <a:pt x="24327" y="360090"/>
                  </a:lnTo>
                  <a:cubicBezTo>
                    <a:pt x="10891" y="360090"/>
                    <a:pt x="0" y="349198"/>
                    <a:pt x="0" y="335763"/>
                  </a:cubicBezTo>
                  <a:lnTo>
                    <a:pt x="0" y="24327"/>
                  </a:lnTo>
                  <a:cubicBezTo>
                    <a:pt x="0" y="10891"/>
                    <a:pt x="10891" y="0"/>
                    <a:pt x="24327" y="0"/>
                  </a:cubicBezTo>
                  <a:close/>
                </a:path>
              </a:pathLst>
            </a:custGeom>
            <a:solidFill>
              <a:srgbClr val="2D6097"/>
            </a:solidFill>
          </p:spPr>
        </p:sp>
        <p:sp>
          <p:nvSpPr>
            <p:cNvPr id="10" name="TextBox 10"/>
            <p:cNvSpPr txBox="1"/>
            <p:nvPr/>
          </p:nvSpPr>
          <p:spPr>
            <a:xfrm>
              <a:off x="0" y="-47625"/>
              <a:ext cx="4274726" cy="407715"/>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317366" y="2747963"/>
            <a:ext cx="15771358" cy="987425"/>
          </a:xfrm>
          <a:prstGeom prst="rect">
            <a:avLst/>
          </a:prstGeom>
        </p:spPr>
        <p:txBody>
          <a:bodyPr wrap="square" lIns="0" tIns="0" rIns="0" bIns="0" rtlCol="0" anchor="t">
            <a:spAutoFit/>
          </a:bodyPr>
          <a:lstStyle/>
          <a:p>
            <a:pPr marL="0" lvl="0" indent="0" algn="l">
              <a:lnSpc>
                <a:spcPts val="3849"/>
              </a:lnSpc>
              <a:spcBef>
                <a:spcPct val="0"/>
              </a:spcBef>
            </a:pPr>
            <a:r>
              <a:rPr lang="en-US" sz="3499" u="none" strike="noStrike" dirty="0">
                <a:solidFill>
                  <a:srgbClr val="FFFFFF"/>
                </a:solidFill>
                <a:latin typeface="Baloo"/>
              </a:rPr>
              <a:t>CSGVD </a:t>
            </a:r>
            <a:r>
              <a:rPr lang="en-US" sz="3499" u="none" strike="noStrike" dirty="0" err="1">
                <a:solidFill>
                  <a:srgbClr val="FFFFFF"/>
                </a:solidFill>
                <a:latin typeface="Baloo"/>
              </a:rPr>
              <a:t>sử</a:t>
            </a:r>
            <a:r>
              <a:rPr lang="en-US" sz="3499" u="none" strike="noStrike" dirty="0">
                <a:solidFill>
                  <a:srgbClr val="FFFFFF"/>
                </a:solidFill>
                <a:latin typeface="Baloo"/>
              </a:rPr>
              <a:t> </a:t>
            </a:r>
            <a:r>
              <a:rPr lang="en-US" sz="3499" u="none" strike="noStrike" dirty="0" err="1">
                <a:solidFill>
                  <a:srgbClr val="FFFFFF"/>
                </a:solidFill>
                <a:latin typeface="Baloo"/>
              </a:rPr>
              <a:t>dụng</a:t>
            </a:r>
            <a:r>
              <a:rPr lang="en-US" sz="3499" u="none" strike="noStrike" dirty="0">
                <a:solidFill>
                  <a:srgbClr val="FFFFFF"/>
                </a:solidFill>
                <a:latin typeface="Baloo"/>
              </a:rPr>
              <a:t> a multilayer perceptron (MLP) </a:t>
            </a:r>
            <a:r>
              <a:rPr lang="en-US" sz="3499" u="none" strike="noStrike" dirty="0" err="1">
                <a:solidFill>
                  <a:srgbClr val="FFFFFF"/>
                </a:solidFill>
                <a:latin typeface="Baloo"/>
              </a:rPr>
              <a:t>như</a:t>
            </a:r>
            <a:r>
              <a:rPr lang="en-US" sz="3499" u="none" strike="noStrike" dirty="0">
                <a:solidFill>
                  <a:srgbClr val="FFFFFF"/>
                </a:solidFill>
                <a:latin typeface="Baloo"/>
              </a:rPr>
              <a:t> </a:t>
            </a:r>
            <a:r>
              <a:rPr lang="en-US" sz="3499" u="none" strike="noStrike" dirty="0" err="1">
                <a:solidFill>
                  <a:srgbClr val="FFFFFF"/>
                </a:solidFill>
                <a:latin typeface="Baloo"/>
              </a:rPr>
              <a:t>là</a:t>
            </a:r>
            <a:r>
              <a:rPr lang="en-US" sz="3499" u="none" strike="noStrike" dirty="0">
                <a:solidFill>
                  <a:srgbClr val="FFFFFF"/>
                </a:solidFill>
                <a:latin typeface="Baloo"/>
              </a:rPr>
              <a:t> </a:t>
            </a:r>
            <a:r>
              <a:rPr lang="en-US" sz="3499" u="none" strike="noStrike" dirty="0" err="1">
                <a:solidFill>
                  <a:srgbClr val="FFFFFF"/>
                </a:solidFill>
                <a:latin typeface="Baloo"/>
              </a:rPr>
              <a:t>lớp</a:t>
            </a:r>
            <a:r>
              <a:rPr lang="en-US" sz="3499" u="none" strike="noStrike" dirty="0">
                <a:solidFill>
                  <a:srgbClr val="FFFFFF"/>
                </a:solidFill>
                <a:latin typeface="Baloo"/>
              </a:rPr>
              <a:t> </a:t>
            </a:r>
            <a:r>
              <a:rPr lang="en-US" sz="3499" u="none" strike="noStrike" dirty="0" err="1">
                <a:solidFill>
                  <a:srgbClr val="FFFFFF"/>
                </a:solidFill>
                <a:latin typeface="Baloo"/>
              </a:rPr>
              <a:t>phân</a:t>
            </a:r>
            <a:r>
              <a:rPr lang="en-US" sz="3499" u="none" strike="noStrike" dirty="0">
                <a:solidFill>
                  <a:srgbClr val="FFFFFF"/>
                </a:solidFill>
                <a:latin typeface="Baloo"/>
              </a:rPr>
              <a:t> </a:t>
            </a:r>
            <a:r>
              <a:rPr lang="en-US" sz="3499" u="none" strike="noStrike" dirty="0" err="1">
                <a:solidFill>
                  <a:srgbClr val="FFFFFF"/>
                </a:solidFill>
                <a:latin typeface="Baloo"/>
              </a:rPr>
              <a:t>loại</a:t>
            </a:r>
            <a:r>
              <a:rPr lang="en-US" sz="3499" u="none" strike="noStrike" dirty="0">
                <a:solidFill>
                  <a:srgbClr val="FFFFFF"/>
                </a:solidFill>
                <a:latin typeface="Baloo"/>
              </a:rPr>
              <a:t>, </a:t>
            </a:r>
            <a:r>
              <a:rPr lang="en-US" sz="3499" u="none" strike="noStrike" dirty="0" err="1">
                <a:solidFill>
                  <a:srgbClr val="FFFFFF"/>
                </a:solidFill>
                <a:latin typeface="Baloo"/>
              </a:rPr>
              <a:t>đây</a:t>
            </a:r>
            <a:r>
              <a:rPr lang="en-US" sz="3499" u="none" strike="noStrike" dirty="0">
                <a:solidFill>
                  <a:srgbClr val="FFFFFF"/>
                </a:solidFill>
                <a:latin typeface="Baloo"/>
              </a:rPr>
              <a:t> </a:t>
            </a:r>
            <a:r>
              <a:rPr lang="en-US" sz="3499" u="none" strike="noStrike" dirty="0" err="1">
                <a:solidFill>
                  <a:srgbClr val="FFFFFF"/>
                </a:solidFill>
                <a:latin typeface="Baloo"/>
              </a:rPr>
              <a:t>là</a:t>
            </a:r>
            <a:r>
              <a:rPr lang="en-US" sz="3499" u="none" strike="noStrike" dirty="0">
                <a:solidFill>
                  <a:srgbClr val="FFFFFF"/>
                </a:solidFill>
                <a:latin typeface="Baloo"/>
              </a:rPr>
              <a:t> </a:t>
            </a:r>
            <a:r>
              <a:rPr lang="en-US" sz="3499" u="none" strike="noStrike" dirty="0" err="1">
                <a:solidFill>
                  <a:srgbClr val="FFFFFF"/>
                </a:solidFill>
                <a:latin typeface="Baloo"/>
              </a:rPr>
              <a:t>phân</a:t>
            </a:r>
            <a:r>
              <a:rPr lang="en-US" sz="3499" u="none" strike="noStrike" dirty="0">
                <a:solidFill>
                  <a:srgbClr val="FFFFFF"/>
                </a:solidFill>
                <a:latin typeface="Baloo"/>
              </a:rPr>
              <a:t> </a:t>
            </a:r>
            <a:r>
              <a:rPr lang="en-US" sz="3499" u="none" strike="noStrike" dirty="0" err="1">
                <a:solidFill>
                  <a:srgbClr val="FFFFFF"/>
                </a:solidFill>
                <a:latin typeface="Baloo"/>
              </a:rPr>
              <a:t>loại</a:t>
            </a:r>
            <a:r>
              <a:rPr lang="en-US" sz="3499" u="none" strike="noStrike" dirty="0">
                <a:solidFill>
                  <a:srgbClr val="FFFFFF"/>
                </a:solidFill>
                <a:latin typeface="Baloo"/>
              </a:rPr>
              <a:t> </a:t>
            </a:r>
            <a:r>
              <a:rPr lang="en-US" sz="3499" u="none" strike="noStrike" dirty="0" err="1">
                <a:solidFill>
                  <a:srgbClr val="FFFFFF"/>
                </a:solidFill>
                <a:latin typeface="Baloo"/>
              </a:rPr>
              <a:t>phổ</a:t>
            </a:r>
            <a:r>
              <a:rPr lang="en-US" sz="3499" u="none" strike="noStrike" dirty="0">
                <a:solidFill>
                  <a:srgbClr val="FFFFFF"/>
                </a:solidFill>
                <a:latin typeface="Baloo"/>
              </a:rPr>
              <a:t> </a:t>
            </a:r>
            <a:r>
              <a:rPr lang="en-US" sz="3499" u="none" strike="noStrike" dirty="0" err="1">
                <a:solidFill>
                  <a:srgbClr val="FFFFFF"/>
                </a:solidFill>
                <a:latin typeface="Baloo"/>
              </a:rPr>
              <a:t>biến</a:t>
            </a:r>
            <a:r>
              <a:rPr lang="en-US" sz="3499" u="none" strike="noStrike" dirty="0">
                <a:solidFill>
                  <a:srgbClr val="FFFFFF"/>
                </a:solidFill>
                <a:latin typeface="Baloo"/>
              </a:rPr>
              <a:t> </a:t>
            </a:r>
            <a:r>
              <a:rPr lang="en-US" sz="3499" u="none" strike="noStrike" dirty="0" err="1">
                <a:solidFill>
                  <a:srgbClr val="FFFFFF"/>
                </a:solidFill>
                <a:latin typeface="Baloo"/>
              </a:rPr>
              <a:t>nhất</a:t>
            </a:r>
            <a:r>
              <a:rPr lang="en-US" sz="3499" u="none" strike="noStrike" dirty="0">
                <a:solidFill>
                  <a:srgbClr val="FFFFFF"/>
                </a:solidFill>
                <a:latin typeface="Baloo"/>
              </a:rPr>
              <a:t>. </a:t>
            </a:r>
          </a:p>
        </p:txBody>
      </p:sp>
      <p:grpSp>
        <p:nvGrpSpPr>
          <p:cNvPr id="12" name="Group 12"/>
          <p:cNvGrpSpPr/>
          <p:nvPr/>
        </p:nvGrpSpPr>
        <p:grpSpPr>
          <a:xfrm>
            <a:off x="1028700" y="4309708"/>
            <a:ext cx="16230600" cy="1839578"/>
            <a:chOff x="0" y="0"/>
            <a:chExt cx="4274726" cy="484498"/>
          </a:xfrm>
        </p:grpSpPr>
        <p:sp>
          <p:nvSpPr>
            <p:cNvPr id="13" name="Freeform 13"/>
            <p:cNvSpPr/>
            <p:nvPr/>
          </p:nvSpPr>
          <p:spPr>
            <a:xfrm>
              <a:off x="0" y="0"/>
              <a:ext cx="4274726" cy="484498"/>
            </a:xfrm>
            <a:custGeom>
              <a:avLst/>
              <a:gdLst/>
              <a:ahLst/>
              <a:cxnLst/>
              <a:rect l="l" t="t" r="r" b="b"/>
              <a:pathLst>
                <a:path w="4274726" h="484498">
                  <a:moveTo>
                    <a:pt x="24327" y="0"/>
                  </a:moveTo>
                  <a:lnTo>
                    <a:pt x="4250399" y="0"/>
                  </a:lnTo>
                  <a:cubicBezTo>
                    <a:pt x="4263834" y="0"/>
                    <a:pt x="4274726" y="10891"/>
                    <a:pt x="4274726" y="24327"/>
                  </a:cubicBezTo>
                  <a:lnTo>
                    <a:pt x="4274726" y="460171"/>
                  </a:lnTo>
                  <a:cubicBezTo>
                    <a:pt x="4274726" y="473607"/>
                    <a:pt x="4263834" y="484498"/>
                    <a:pt x="4250399" y="484498"/>
                  </a:cubicBezTo>
                  <a:lnTo>
                    <a:pt x="24327" y="484498"/>
                  </a:lnTo>
                  <a:cubicBezTo>
                    <a:pt x="10891" y="484498"/>
                    <a:pt x="0" y="473607"/>
                    <a:pt x="0" y="460171"/>
                  </a:cubicBezTo>
                  <a:lnTo>
                    <a:pt x="0" y="24327"/>
                  </a:lnTo>
                  <a:cubicBezTo>
                    <a:pt x="0" y="10891"/>
                    <a:pt x="10891" y="0"/>
                    <a:pt x="24327" y="0"/>
                  </a:cubicBezTo>
                  <a:close/>
                </a:path>
              </a:pathLst>
            </a:custGeom>
            <a:solidFill>
              <a:srgbClr val="2D6097"/>
            </a:solidFill>
          </p:spPr>
        </p:sp>
        <p:sp>
          <p:nvSpPr>
            <p:cNvPr id="14" name="TextBox 14"/>
            <p:cNvSpPr txBox="1"/>
            <p:nvPr/>
          </p:nvSpPr>
          <p:spPr>
            <a:xfrm>
              <a:off x="0" y="-47625"/>
              <a:ext cx="4274726" cy="532123"/>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317366" y="4507185"/>
            <a:ext cx="15653267" cy="1473200"/>
          </a:xfrm>
          <a:prstGeom prst="rect">
            <a:avLst/>
          </a:prstGeom>
        </p:spPr>
        <p:txBody>
          <a:bodyPr lIns="0" tIns="0" rIns="0" bIns="0" rtlCol="0" anchor="t">
            <a:spAutoFit/>
          </a:bodyPr>
          <a:lstStyle/>
          <a:p>
            <a:pPr marL="0" lvl="0" indent="0" algn="l">
              <a:lnSpc>
                <a:spcPts val="3849"/>
              </a:lnSpc>
              <a:spcBef>
                <a:spcPct val="0"/>
              </a:spcBef>
            </a:pPr>
            <a:r>
              <a:rPr lang="en-US" sz="3499" u="none" strike="noStrike" dirty="0" err="1">
                <a:solidFill>
                  <a:srgbClr val="FFFFFF"/>
                </a:solidFill>
                <a:latin typeface="Baloo"/>
              </a:rPr>
              <a:t>Trong</a:t>
            </a:r>
            <a:r>
              <a:rPr lang="en-US" sz="3499" u="none" strike="noStrike" dirty="0">
                <a:solidFill>
                  <a:srgbClr val="FFFFFF"/>
                </a:solidFill>
                <a:latin typeface="Baloo"/>
              </a:rPr>
              <a:t> </a:t>
            </a:r>
            <a:r>
              <a:rPr lang="en-US" sz="3499" u="none" strike="noStrike" dirty="0" err="1">
                <a:solidFill>
                  <a:srgbClr val="FFFFFF"/>
                </a:solidFill>
                <a:latin typeface="Baloo"/>
              </a:rPr>
              <a:t>nghiên</a:t>
            </a:r>
            <a:r>
              <a:rPr lang="en-US" sz="3499" u="none" strike="noStrike" dirty="0">
                <a:solidFill>
                  <a:srgbClr val="FFFFFF"/>
                </a:solidFill>
                <a:latin typeface="Baloo"/>
              </a:rPr>
              <a:t> </a:t>
            </a:r>
            <a:r>
              <a:rPr lang="en-US" sz="3499" u="none" strike="noStrike" dirty="0" err="1">
                <a:solidFill>
                  <a:srgbClr val="FFFFFF"/>
                </a:solidFill>
                <a:latin typeface="Baloo"/>
              </a:rPr>
              <a:t>cứu</a:t>
            </a:r>
            <a:r>
              <a:rPr lang="en-US" sz="3499" u="none" strike="noStrike" dirty="0">
                <a:solidFill>
                  <a:srgbClr val="FFFFFF"/>
                </a:solidFill>
                <a:latin typeface="Baloo"/>
              </a:rPr>
              <a:t> </a:t>
            </a:r>
            <a:r>
              <a:rPr lang="en-US" sz="3499" u="none" strike="noStrike" dirty="0" err="1">
                <a:solidFill>
                  <a:srgbClr val="FFFFFF"/>
                </a:solidFill>
                <a:latin typeface="Baloo"/>
              </a:rPr>
              <a:t>này</a:t>
            </a:r>
            <a:r>
              <a:rPr lang="en-US" sz="3499" u="none" strike="noStrike" dirty="0">
                <a:solidFill>
                  <a:srgbClr val="FFFFFF"/>
                </a:solidFill>
                <a:latin typeface="Baloo"/>
              </a:rPr>
              <a:t>, </a:t>
            </a:r>
            <a:r>
              <a:rPr lang="en-US" sz="3499" u="none" strike="noStrike" dirty="0" err="1">
                <a:solidFill>
                  <a:srgbClr val="FFFFFF"/>
                </a:solidFill>
                <a:latin typeface="Baloo"/>
              </a:rPr>
              <a:t>mục</a:t>
            </a:r>
            <a:r>
              <a:rPr lang="en-US" sz="3499" u="none" strike="noStrike" dirty="0">
                <a:solidFill>
                  <a:srgbClr val="FFFFFF"/>
                </a:solidFill>
                <a:latin typeface="Baloo"/>
              </a:rPr>
              <a:t> </a:t>
            </a:r>
            <a:r>
              <a:rPr lang="en-US" sz="3499" u="none" strike="noStrike" dirty="0" err="1">
                <a:solidFill>
                  <a:srgbClr val="FFFFFF"/>
                </a:solidFill>
                <a:latin typeface="Baloo"/>
              </a:rPr>
              <a:t>tiêu</a:t>
            </a:r>
            <a:r>
              <a:rPr lang="en-US" sz="3499" u="none" strike="noStrike" dirty="0">
                <a:solidFill>
                  <a:srgbClr val="FFFFFF"/>
                </a:solidFill>
                <a:latin typeface="Baloo"/>
              </a:rPr>
              <a:t> </a:t>
            </a:r>
            <a:r>
              <a:rPr lang="en-US" sz="3499" u="none" strike="noStrike" dirty="0" err="1">
                <a:solidFill>
                  <a:srgbClr val="FFFFFF"/>
                </a:solidFill>
                <a:latin typeface="Baloo"/>
              </a:rPr>
              <a:t>là</a:t>
            </a:r>
            <a:r>
              <a:rPr lang="en-US" sz="3499" u="none" strike="noStrike" dirty="0">
                <a:solidFill>
                  <a:srgbClr val="FFFFFF"/>
                </a:solidFill>
                <a:latin typeface="Baloo"/>
              </a:rPr>
              <a:t> </a:t>
            </a:r>
            <a:r>
              <a:rPr lang="en-US" sz="3499" u="none" strike="noStrike" dirty="0" err="1">
                <a:solidFill>
                  <a:srgbClr val="FFFFFF"/>
                </a:solidFill>
                <a:latin typeface="Baloo"/>
              </a:rPr>
              <a:t>đào</a:t>
            </a:r>
            <a:r>
              <a:rPr lang="en-US" sz="3499" u="none" strike="noStrike" dirty="0">
                <a:solidFill>
                  <a:srgbClr val="FFFFFF"/>
                </a:solidFill>
                <a:latin typeface="Baloo"/>
              </a:rPr>
              <a:t> </a:t>
            </a:r>
            <a:r>
              <a:rPr lang="en-US" sz="3499" u="none" strike="noStrike" dirty="0" err="1">
                <a:solidFill>
                  <a:srgbClr val="FFFFFF"/>
                </a:solidFill>
                <a:latin typeface="Baloo"/>
              </a:rPr>
              <a:t>tạo</a:t>
            </a:r>
            <a:r>
              <a:rPr lang="en-US" sz="3499" u="none" strike="noStrike" dirty="0">
                <a:solidFill>
                  <a:srgbClr val="FFFFFF"/>
                </a:solidFill>
                <a:latin typeface="Baloo"/>
              </a:rPr>
              <a:t> </a:t>
            </a:r>
            <a:r>
              <a:rPr lang="en-US" sz="3499" u="none" strike="noStrike" dirty="0" err="1">
                <a:solidFill>
                  <a:srgbClr val="FFFFFF"/>
                </a:solidFill>
                <a:latin typeface="Baloo"/>
              </a:rPr>
              <a:t>được</a:t>
            </a:r>
            <a:r>
              <a:rPr lang="en-US" sz="3499" u="none" strike="noStrike" dirty="0">
                <a:solidFill>
                  <a:srgbClr val="FFFFFF"/>
                </a:solidFill>
                <a:latin typeface="Baloo"/>
              </a:rPr>
              <a:t> </a:t>
            </a:r>
            <a:r>
              <a:rPr lang="en-US" sz="3499" u="none" strike="noStrike" dirty="0" err="1">
                <a:solidFill>
                  <a:srgbClr val="FFFFFF"/>
                </a:solidFill>
                <a:latin typeface="Baloo"/>
              </a:rPr>
              <a:t>một</a:t>
            </a:r>
            <a:r>
              <a:rPr lang="en-US" sz="3499" u="none" strike="noStrike" dirty="0">
                <a:solidFill>
                  <a:srgbClr val="FFFFFF"/>
                </a:solidFill>
                <a:latin typeface="Baloo"/>
              </a:rPr>
              <a:t> </a:t>
            </a:r>
            <a:r>
              <a:rPr lang="en-US" sz="3499" u="none" strike="noStrike" dirty="0" err="1">
                <a:solidFill>
                  <a:srgbClr val="FFFFFF"/>
                </a:solidFill>
                <a:latin typeface="Baloo"/>
              </a:rPr>
              <a:t>mô</a:t>
            </a:r>
            <a:r>
              <a:rPr lang="en-US" sz="3499" u="none" strike="noStrike" dirty="0">
                <a:solidFill>
                  <a:srgbClr val="FFFFFF"/>
                </a:solidFill>
                <a:latin typeface="Baloo"/>
              </a:rPr>
              <a:t> </a:t>
            </a:r>
            <a:r>
              <a:rPr lang="en-US" sz="3499" u="none" strike="noStrike" dirty="0" err="1">
                <a:solidFill>
                  <a:srgbClr val="FFFFFF"/>
                </a:solidFill>
                <a:latin typeface="Baloo"/>
              </a:rPr>
              <a:t>hình</a:t>
            </a:r>
            <a:r>
              <a:rPr lang="en-US" sz="3499" u="none" strike="noStrike" dirty="0">
                <a:solidFill>
                  <a:srgbClr val="FFFFFF"/>
                </a:solidFill>
                <a:latin typeface="Baloo"/>
              </a:rPr>
              <a:t> </a:t>
            </a:r>
            <a:r>
              <a:rPr lang="en-US" sz="3499" u="none" strike="noStrike" dirty="0" err="1">
                <a:solidFill>
                  <a:srgbClr val="FFFFFF"/>
                </a:solidFill>
                <a:latin typeface="Baloo"/>
              </a:rPr>
              <a:t>có</a:t>
            </a:r>
            <a:r>
              <a:rPr lang="en-US" sz="3499" u="none" strike="noStrike" dirty="0">
                <a:solidFill>
                  <a:srgbClr val="FFFFFF"/>
                </a:solidFill>
                <a:latin typeface="Baloo"/>
              </a:rPr>
              <a:t> </a:t>
            </a:r>
            <a:r>
              <a:rPr lang="en-US" sz="3499" u="none" strike="noStrike" dirty="0" err="1">
                <a:solidFill>
                  <a:srgbClr val="FFFFFF"/>
                </a:solidFill>
                <a:latin typeface="Baloo"/>
              </a:rPr>
              <a:t>thể</a:t>
            </a:r>
            <a:r>
              <a:rPr lang="en-US" sz="3499" u="none" strike="noStrike" dirty="0">
                <a:solidFill>
                  <a:srgbClr val="FFFFFF"/>
                </a:solidFill>
                <a:latin typeface="Baloo"/>
              </a:rPr>
              <a:t> </a:t>
            </a:r>
            <a:r>
              <a:rPr lang="en-US" sz="3499" u="none" strike="noStrike" dirty="0" err="1">
                <a:solidFill>
                  <a:srgbClr val="FFFFFF"/>
                </a:solidFill>
                <a:latin typeface="Baloo"/>
              </a:rPr>
              <a:t>học</a:t>
            </a:r>
            <a:r>
              <a:rPr lang="en-US" sz="3499" u="none" strike="noStrike" dirty="0">
                <a:solidFill>
                  <a:srgbClr val="FFFFFF"/>
                </a:solidFill>
                <a:latin typeface="Baloo"/>
              </a:rPr>
              <a:t> </a:t>
            </a:r>
            <a:r>
              <a:rPr lang="en-US" sz="3499" u="none" strike="noStrike" dirty="0" err="1">
                <a:solidFill>
                  <a:srgbClr val="FFFFFF"/>
                </a:solidFill>
                <a:latin typeface="Baloo"/>
              </a:rPr>
              <a:t>cách</a:t>
            </a:r>
            <a:r>
              <a:rPr lang="en-US" sz="3499" u="none" strike="noStrike" dirty="0">
                <a:solidFill>
                  <a:srgbClr val="FFFFFF"/>
                </a:solidFill>
                <a:latin typeface="Baloo"/>
              </a:rPr>
              <a:t> </a:t>
            </a:r>
            <a:r>
              <a:rPr lang="en-US" sz="3499" u="none" strike="noStrike" dirty="0" err="1">
                <a:solidFill>
                  <a:srgbClr val="FFFFFF"/>
                </a:solidFill>
                <a:latin typeface="Baloo"/>
              </a:rPr>
              <a:t>biểu</a:t>
            </a:r>
            <a:r>
              <a:rPr lang="en-US" sz="3499" u="none" strike="noStrike" dirty="0">
                <a:solidFill>
                  <a:srgbClr val="FFFFFF"/>
                </a:solidFill>
                <a:latin typeface="Baloo"/>
              </a:rPr>
              <a:t> </a:t>
            </a:r>
            <a:r>
              <a:rPr lang="en-US" sz="3499" u="none" strike="noStrike" dirty="0" err="1">
                <a:solidFill>
                  <a:srgbClr val="FFFFFF"/>
                </a:solidFill>
                <a:latin typeface="Baloo"/>
              </a:rPr>
              <a:t>diễn</a:t>
            </a:r>
            <a:r>
              <a:rPr lang="en-US" sz="3499" u="none" strike="noStrike" dirty="0">
                <a:solidFill>
                  <a:srgbClr val="FFFFFF"/>
                </a:solidFill>
                <a:latin typeface="Baloo"/>
              </a:rPr>
              <a:t> </a:t>
            </a:r>
            <a:r>
              <a:rPr lang="en-US" sz="3499" u="none" strike="noStrike" dirty="0" err="1">
                <a:solidFill>
                  <a:srgbClr val="FFFFFF"/>
                </a:solidFill>
                <a:latin typeface="Baloo"/>
              </a:rPr>
              <a:t>đồ</a:t>
            </a:r>
            <a:r>
              <a:rPr lang="en-US" sz="3499" u="none" strike="noStrike" dirty="0">
                <a:solidFill>
                  <a:srgbClr val="FFFFFF"/>
                </a:solidFill>
                <a:latin typeface="Baloo"/>
              </a:rPr>
              <a:t> </a:t>
            </a:r>
            <a:r>
              <a:rPr lang="en-US" sz="3499" u="none" strike="noStrike" dirty="0" err="1">
                <a:solidFill>
                  <a:srgbClr val="FFFFFF"/>
                </a:solidFill>
                <a:latin typeface="Baloo"/>
              </a:rPr>
              <a:t>thị</a:t>
            </a:r>
            <a:r>
              <a:rPr lang="en-US" sz="3499" u="none" strike="noStrike" dirty="0">
                <a:solidFill>
                  <a:srgbClr val="FFFFFF"/>
                </a:solidFill>
                <a:latin typeface="Baloo"/>
              </a:rPr>
              <a:t> </a:t>
            </a:r>
            <a:r>
              <a:rPr lang="en-US" sz="3499" u="none" strike="noStrike" dirty="0" err="1">
                <a:solidFill>
                  <a:srgbClr val="FFFFFF"/>
                </a:solidFill>
                <a:latin typeface="Baloo"/>
              </a:rPr>
              <a:t>từ</a:t>
            </a:r>
            <a:r>
              <a:rPr lang="en-US" sz="3499" u="none" strike="noStrike" dirty="0">
                <a:solidFill>
                  <a:srgbClr val="FFFFFF"/>
                </a:solidFill>
                <a:latin typeface="Baloo"/>
              </a:rPr>
              <a:t> </a:t>
            </a:r>
            <a:r>
              <a:rPr lang="en-US" sz="3499" u="none" strike="noStrike" dirty="0" err="1">
                <a:solidFill>
                  <a:srgbClr val="FFFFFF"/>
                </a:solidFill>
                <a:latin typeface="Baloo"/>
              </a:rPr>
              <a:t>đồ</a:t>
            </a:r>
            <a:r>
              <a:rPr lang="en-US" sz="3499" u="none" strike="noStrike" dirty="0">
                <a:solidFill>
                  <a:srgbClr val="FFFFFF"/>
                </a:solidFill>
                <a:latin typeface="Baloo"/>
              </a:rPr>
              <a:t> </a:t>
            </a:r>
            <a:r>
              <a:rPr lang="en-US" sz="3499" u="none" strike="noStrike" dirty="0" err="1">
                <a:solidFill>
                  <a:srgbClr val="FFFFFF"/>
                </a:solidFill>
                <a:latin typeface="Baloo"/>
              </a:rPr>
              <a:t>thị</a:t>
            </a:r>
            <a:r>
              <a:rPr lang="en-US" sz="3499" u="none" strike="noStrike" dirty="0">
                <a:solidFill>
                  <a:srgbClr val="FFFFFF"/>
                </a:solidFill>
                <a:latin typeface="Baloo"/>
              </a:rPr>
              <a:t> </a:t>
            </a:r>
            <a:r>
              <a:rPr lang="en-US" sz="3499" u="none" strike="noStrike" dirty="0" err="1">
                <a:solidFill>
                  <a:srgbClr val="FFFFFF"/>
                </a:solidFill>
                <a:latin typeface="Baloo"/>
              </a:rPr>
              <a:t>luồng</a:t>
            </a:r>
            <a:r>
              <a:rPr lang="en-US" sz="3499" u="none" strike="noStrike" dirty="0">
                <a:solidFill>
                  <a:srgbClr val="FFFFFF"/>
                </a:solidFill>
                <a:latin typeface="Baloo"/>
              </a:rPr>
              <a:t> </a:t>
            </a:r>
            <a:r>
              <a:rPr lang="en-US" sz="3499" u="none" strike="noStrike" dirty="0" err="1">
                <a:solidFill>
                  <a:srgbClr val="FFFFFF"/>
                </a:solidFill>
                <a:latin typeface="Baloo"/>
              </a:rPr>
              <a:t>điều</a:t>
            </a:r>
            <a:r>
              <a:rPr lang="en-US" sz="3499" u="none" strike="noStrike" dirty="0">
                <a:solidFill>
                  <a:srgbClr val="FFFFFF"/>
                </a:solidFill>
                <a:latin typeface="Baloo"/>
              </a:rPr>
              <a:t> </a:t>
            </a:r>
            <a:r>
              <a:rPr lang="en-US" sz="3499" u="none" strike="noStrike" dirty="0" err="1">
                <a:solidFill>
                  <a:srgbClr val="FFFFFF"/>
                </a:solidFill>
                <a:latin typeface="Baloo"/>
              </a:rPr>
              <a:t>khiển</a:t>
            </a:r>
            <a:r>
              <a:rPr lang="en-US" sz="3499" u="none" strike="noStrike" dirty="0">
                <a:solidFill>
                  <a:srgbClr val="FFFFFF"/>
                </a:solidFill>
                <a:latin typeface="Baloo"/>
              </a:rPr>
              <a:t> ở </a:t>
            </a:r>
            <a:r>
              <a:rPr lang="en-US" sz="3499" u="none" strike="noStrike" dirty="0" err="1">
                <a:solidFill>
                  <a:srgbClr val="FFFFFF"/>
                </a:solidFill>
                <a:latin typeface="Baloo"/>
              </a:rPr>
              <a:t>cấp</a:t>
            </a:r>
            <a:r>
              <a:rPr lang="en-US" sz="3499" u="none" strike="noStrike" dirty="0">
                <a:solidFill>
                  <a:srgbClr val="FFFFFF"/>
                </a:solidFill>
                <a:latin typeface="Baloo"/>
              </a:rPr>
              <a:t> </a:t>
            </a:r>
            <a:r>
              <a:rPr lang="en-US" sz="3499" u="none" strike="noStrike" dirty="0" err="1">
                <a:solidFill>
                  <a:srgbClr val="FFFFFF"/>
                </a:solidFill>
                <a:latin typeface="Baloo"/>
              </a:rPr>
              <a:t>độ</a:t>
            </a:r>
            <a:r>
              <a:rPr lang="en-US" sz="3499" u="none" strike="noStrike" dirty="0">
                <a:solidFill>
                  <a:srgbClr val="FFFFFF"/>
                </a:solidFill>
                <a:latin typeface="Baloo"/>
              </a:rPr>
              <a:t> </a:t>
            </a:r>
            <a:r>
              <a:rPr lang="en-US" sz="3499" u="none" strike="noStrike" dirty="0" err="1">
                <a:solidFill>
                  <a:srgbClr val="FFFFFF"/>
                </a:solidFill>
                <a:latin typeface="Baloo"/>
              </a:rPr>
              <a:t>câu</a:t>
            </a:r>
            <a:r>
              <a:rPr lang="en-US" sz="3499" u="none" strike="noStrike" dirty="0">
                <a:solidFill>
                  <a:srgbClr val="FFFFFF"/>
                </a:solidFill>
                <a:latin typeface="Baloo"/>
              </a:rPr>
              <a:t> </a:t>
            </a:r>
            <a:r>
              <a:rPr lang="en-US" sz="3499" u="none" strike="noStrike" dirty="0" err="1">
                <a:solidFill>
                  <a:srgbClr val="FFFFFF"/>
                </a:solidFill>
                <a:latin typeface="Baloo"/>
              </a:rPr>
              <a:t>lệnh</a:t>
            </a:r>
            <a:r>
              <a:rPr lang="en-US" sz="3499" u="none" strike="noStrike" dirty="0">
                <a:solidFill>
                  <a:srgbClr val="FFFFFF"/>
                </a:solidFill>
                <a:latin typeface="Baloo"/>
              </a:rPr>
              <a:t> (statement-level control flow graphs).</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1431270"/>
            <a:chOff x="0" y="0"/>
            <a:chExt cx="4274726" cy="376960"/>
          </a:xfrm>
        </p:grpSpPr>
        <p:sp>
          <p:nvSpPr>
            <p:cNvPr id="3" name="Freeform 3"/>
            <p:cNvSpPr/>
            <p:nvPr/>
          </p:nvSpPr>
          <p:spPr>
            <a:xfrm>
              <a:off x="0" y="0"/>
              <a:ext cx="4274726" cy="376960"/>
            </a:xfrm>
            <a:custGeom>
              <a:avLst/>
              <a:gdLst/>
              <a:ahLst/>
              <a:cxnLst/>
              <a:rect l="l" t="t" r="r" b="b"/>
              <a:pathLst>
                <a:path w="4274726" h="376960">
                  <a:moveTo>
                    <a:pt x="22896" y="0"/>
                  </a:moveTo>
                  <a:lnTo>
                    <a:pt x="4251830" y="0"/>
                  </a:lnTo>
                  <a:cubicBezTo>
                    <a:pt x="4264475" y="0"/>
                    <a:pt x="4274726" y="10251"/>
                    <a:pt x="4274726" y="22896"/>
                  </a:cubicBezTo>
                  <a:lnTo>
                    <a:pt x="4274726" y="354064"/>
                  </a:lnTo>
                  <a:cubicBezTo>
                    <a:pt x="4274726" y="360136"/>
                    <a:pt x="4272314" y="365960"/>
                    <a:pt x="4268020" y="370254"/>
                  </a:cubicBezTo>
                  <a:cubicBezTo>
                    <a:pt x="4263726" y="374548"/>
                    <a:pt x="4257903" y="376960"/>
                    <a:pt x="4251830" y="376960"/>
                  </a:cubicBezTo>
                  <a:lnTo>
                    <a:pt x="22896" y="376960"/>
                  </a:lnTo>
                  <a:cubicBezTo>
                    <a:pt x="16823" y="376960"/>
                    <a:pt x="11000" y="374548"/>
                    <a:pt x="6706" y="370254"/>
                  </a:cubicBezTo>
                  <a:cubicBezTo>
                    <a:pt x="2412" y="365960"/>
                    <a:pt x="0" y="360136"/>
                    <a:pt x="0" y="354064"/>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4245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201407" y="1418447"/>
            <a:ext cx="9885186" cy="866775"/>
          </a:xfrm>
          <a:prstGeom prst="rect">
            <a:avLst/>
          </a:prstGeom>
        </p:spPr>
        <p:txBody>
          <a:bodyPr lIns="0" tIns="0" rIns="0" bIns="0" rtlCol="0" anchor="t">
            <a:spAutoFit/>
          </a:bodyPr>
          <a:lstStyle/>
          <a:p>
            <a:pPr algn="just">
              <a:lnSpc>
                <a:spcPts val="6600"/>
              </a:lnSpc>
            </a:pPr>
            <a:r>
              <a:rPr lang="en-US" sz="6000">
                <a:solidFill>
                  <a:srgbClr val="000000"/>
                </a:solidFill>
                <a:latin typeface="Baloo Bold"/>
              </a:rPr>
              <a:t>MÔI TRƯỜNG THỰC NGHIỆM</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06.</a:t>
            </a:r>
          </a:p>
        </p:txBody>
      </p:sp>
      <p:sp>
        <p:nvSpPr>
          <p:cNvPr id="7" name="TextBox 7"/>
          <p:cNvSpPr txBox="1"/>
          <p:nvPr/>
        </p:nvSpPr>
        <p:spPr>
          <a:xfrm>
            <a:off x="1028700" y="3259947"/>
            <a:ext cx="16230600" cy="557847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000000"/>
                </a:solidFill>
                <a:latin typeface="Arimo Bold"/>
              </a:rPr>
              <a:t>Cấu hình máy tính:</a:t>
            </a:r>
            <a:r>
              <a:rPr lang="en-US" sz="3500">
                <a:solidFill>
                  <a:srgbClr val="38B6FF"/>
                </a:solidFill>
                <a:latin typeface="Arimo Bold"/>
                <a:ea typeface="Arimo Bold"/>
              </a:rPr>
              <a:t> Ubuntu 18.04 desktop workstation với một NVIDIA RTX 3090 GPU và một Intel(R) Core(TM) i9-10900X CPU hoạt động ở tốc độ C﻿PU là 3.70 GHz.</a:t>
            </a:r>
            <a:r>
              <a:rPr lang="en-US" sz="3500">
                <a:solidFill>
                  <a:srgbClr val="38B6FF"/>
                </a:solidFill>
                <a:latin typeface="Arimo Bold"/>
              </a:rPr>
              <a:t> </a:t>
            </a:r>
          </a:p>
          <a:p>
            <a:pPr marL="755651" lvl="1" indent="-377825">
              <a:lnSpc>
                <a:spcPts val="4900"/>
              </a:lnSpc>
              <a:buFont typeface="Arial"/>
              <a:buChar char="•"/>
            </a:pPr>
            <a:r>
              <a:rPr lang="en-US" sz="3500" u="none" strike="noStrike">
                <a:solidFill>
                  <a:srgbClr val="000000"/>
                </a:solidFill>
                <a:latin typeface="Arimo Bold"/>
              </a:rPr>
              <a:t>Các công cụ hỗ trợ sẵn có: </a:t>
            </a:r>
            <a:r>
              <a:rPr lang="en-US" sz="3500" u="none" strike="noStrike">
                <a:solidFill>
                  <a:srgbClr val="38B6FF"/>
                </a:solidFill>
                <a:latin typeface="Arimo Bold"/>
              </a:rPr>
              <a:t>Joern.</a:t>
            </a:r>
          </a:p>
          <a:p>
            <a:pPr marL="755651" lvl="1" indent="-377825">
              <a:lnSpc>
                <a:spcPts val="4900"/>
              </a:lnSpc>
              <a:buFont typeface="Arial"/>
              <a:buChar char="•"/>
            </a:pPr>
            <a:r>
              <a:rPr lang="en-US" sz="3500" u="none" strike="noStrike">
                <a:solidFill>
                  <a:srgbClr val="000000"/>
                </a:solidFill>
                <a:latin typeface="Arimo Bold"/>
              </a:rPr>
              <a:t>Trình tối ưu hóa </a:t>
            </a:r>
            <a:r>
              <a:rPr lang="en-US" sz="3500" u="none" strike="noStrike">
                <a:solidFill>
                  <a:srgbClr val="38B6FF"/>
                </a:solidFill>
                <a:latin typeface="Arimo Bold"/>
              </a:rPr>
              <a:t>Adam</a:t>
            </a:r>
            <a:r>
              <a:rPr lang="en-US" sz="3500" u="none" strike="noStrike">
                <a:solidFill>
                  <a:srgbClr val="000000"/>
                </a:solidFill>
                <a:latin typeface="Arimo Bold"/>
              </a:rPr>
              <a:t> và bộ lập lịch tốc độ </a:t>
            </a:r>
            <a:r>
              <a:rPr lang="en-US" sz="3500" u="none" strike="noStrike">
                <a:solidFill>
                  <a:srgbClr val="38B6FF"/>
                </a:solidFill>
                <a:latin typeface="Arimo Bold"/>
              </a:rPr>
              <a:t>học tập tuyến tính trong quá trình train model với epoch là 100 và learning rate là 5e-4. </a:t>
            </a:r>
          </a:p>
          <a:p>
            <a:pPr marL="755651" lvl="1" indent="-377825">
              <a:lnSpc>
                <a:spcPts val="4900"/>
              </a:lnSpc>
              <a:buFont typeface="Arial"/>
              <a:buChar char="•"/>
            </a:pPr>
            <a:r>
              <a:rPr lang="en-US" sz="3500" u="none" strike="noStrike">
                <a:solidFill>
                  <a:srgbClr val="000000"/>
                </a:solidFill>
                <a:latin typeface="Arimo Bold"/>
              </a:rPr>
              <a:t>Xây dựng một mô hình </a:t>
            </a:r>
            <a:r>
              <a:rPr lang="en-US" sz="3500" u="none" strike="noStrike">
                <a:solidFill>
                  <a:srgbClr val="38B6FF"/>
                </a:solidFill>
                <a:latin typeface="Arimo Bold"/>
              </a:rPr>
              <a:t>GNN 2 lớp, với batch size = 128 và dropout là 0.5.</a:t>
            </a:r>
            <a:r>
              <a:rPr lang="en-US" sz="3500" u="none" strike="noStrike">
                <a:solidFill>
                  <a:srgbClr val="000000"/>
                </a:solidFill>
                <a:latin typeface="Arimo Bold"/>
              </a:rPr>
              <a:t> </a:t>
            </a:r>
          </a:p>
          <a:p>
            <a:pPr marL="755651" lvl="1" indent="-377825">
              <a:lnSpc>
                <a:spcPts val="4900"/>
              </a:lnSpc>
              <a:buFont typeface="Arial"/>
              <a:buChar char="•"/>
            </a:pPr>
            <a:r>
              <a:rPr lang="en-US" sz="3500" u="none" strike="noStrike">
                <a:solidFill>
                  <a:srgbClr val="000000"/>
                </a:solidFill>
                <a:latin typeface="Arimo Bold"/>
              </a:rPr>
              <a:t>Kích thước ẩn </a:t>
            </a:r>
            <a:r>
              <a:rPr lang="en-US" sz="3500" u="none" strike="noStrike">
                <a:solidFill>
                  <a:srgbClr val="38B6FF"/>
                </a:solidFill>
                <a:latin typeface="Arimo Bold"/>
              </a:rPr>
              <a:t>cho tất cả các lớp ẩn của LSTM, GNN và MLP là 768, bằng với chiều của pre-trained embedding. </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233704"/>
            <a:ext cx="16230600" cy="5578475"/>
          </a:xfrm>
          <a:prstGeom prst="rect">
            <a:avLst/>
          </a:prstGeom>
        </p:spPr>
        <p:txBody>
          <a:bodyPr lIns="0" tIns="0" rIns="0" bIns="0" rtlCol="0" anchor="t">
            <a:spAutoFit/>
          </a:bodyPr>
          <a:lstStyle/>
          <a:p>
            <a:pPr marL="755651" lvl="1" indent="-377825">
              <a:lnSpc>
                <a:spcPts val="4900"/>
              </a:lnSpc>
              <a:spcBef>
                <a:spcPct val="0"/>
              </a:spcBef>
              <a:buFont typeface="Arial"/>
              <a:buChar char="•"/>
            </a:pPr>
            <a:r>
              <a:rPr lang="en-US" sz="3500" u="none" strike="noStrike">
                <a:solidFill>
                  <a:srgbClr val="000000"/>
                </a:solidFill>
                <a:latin typeface="Arimo Bold"/>
              </a:rPr>
              <a:t>Ngôn ngữ lập trình để hiện thực phương pháp:</a:t>
            </a:r>
            <a:r>
              <a:rPr lang="en-US" sz="3500" u="none" strike="noStrike">
                <a:solidFill>
                  <a:srgbClr val="2D6097"/>
                </a:solidFill>
                <a:latin typeface="Arimo Bold"/>
              </a:rPr>
              <a:t> </a:t>
            </a:r>
            <a:r>
              <a:rPr lang="en-US" sz="3500" u="none" strike="noStrike">
                <a:solidFill>
                  <a:srgbClr val="38B6FF"/>
                </a:solidFill>
                <a:latin typeface="Arimo Bold"/>
              </a:rPr>
              <a:t>bài báo không đề cập.</a:t>
            </a:r>
          </a:p>
          <a:p>
            <a:pPr marL="755651" lvl="1" indent="-377825">
              <a:lnSpc>
                <a:spcPts val="4900"/>
              </a:lnSpc>
              <a:spcBef>
                <a:spcPct val="0"/>
              </a:spcBef>
              <a:buFont typeface="Arial"/>
              <a:buChar char="•"/>
            </a:pPr>
            <a:r>
              <a:rPr lang="en-US" sz="3500" u="none" strike="noStrike">
                <a:solidFill>
                  <a:srgbClr val="000000"/>
                </a:solidFill>
                <a:latin typeface="Arimo Bold"/>
              </a:rPr>
              <a:t>Đối tượng nghiên cứu (chương trình phần mềm dùng để kiểm tra tính khả thi của phương pháp/tập dữ liệu – nếu có): </a:t>
            </a:r>
            <a:r>
              <a:rPr lang="en-US" sz="3500" u="none" strike="noStrike">
                <a:solidFill>
                  <a:srgbClr val="38B6FF"/>
                </a:solidFill>
                <a:latin typeface="Arimo Bold"/>
              </a:rPr>
              <a:t>tác giả dùng tập dữ liệu từ CodeXGLUE (https://github.com/microsoft/CodeXGLUE), ban đầu bao gồm 27318 mẫu, sau đó được tổ chức và chia lại thành train/validation/test với tỉ lệ 8:1:1. </a:t>
            </a:r>
          </a:p>
          <a:p>
            <a:pPr marL="755651" lvl="1" indent="-377825">
              <a:lnSpc>
                <a:spcPts val="4900"/>
              </a:lnSpc>
              <a:spcBef>
                <a:spcPct val="0"/>
              </a:spcBef>
              <a:buFont typeface="Arial"/>
              <a:buChar char="•"/>
            </a:pPr>
            <a:r>
              <a:rPr lang="en-US" sz="3500" u="none" strike="noStrike">
                <a:solidFill>
                  <a:srgbClr val="000000"/>
                </a:solidFill>
                <a:latin typeface="Arimo Bold"/>
              </a:rPr>
              <a:t>Tiêu chí đánh giá tính hiệu quả của phương pháp: </a:t>
            </a:r>
            <a:r>
              <a:rPr lang="en-US" sz="3500" u="none" strike="noStrike">
                <a:solidFill>
                  <a:srgbClr val="38B6FF"/>
                </a:solidFill>
                <a:latin typeface="Arimo Bold"/>
              </a:rPr>
              <a:t>đánh giá dựa trên accuracy cho biết số lượng lỗ hổng được phát hiện trên tổng thể lỗ hổng sẵn có.  </a:t>
            </a:r>
          </a:p>
        </p:txBody>
      </p:sp>
      <p:grpSp>
        <p:nvGrpSpPr>
          <p:cNvPr id="3" name="Group 3"/>
          <p:cNvGrpSpPr/>
          <p:nvPr/>
        </p:nvGrpSpPr>
        <p:grpSpPr>
          <a:xfrm>
            <a:off x="1028700" y="1028700"/>
            <a:ext cx="16230600" cy="1431270"/>
            <a:chOff x="0" y="0"/>
            <a:chExt cx="4274726" cy="376960"/>
          </a:xfrm>
        </p:grpSpPr>
        <p:sp>
          <p:nvSpPr>
            <p:cNvPr id="4" name="Freeform 4"/>
            <p:cNvSpPr/>
            <p:nvPr/>
          </p:nvSpPr>
          <p:spPr>
            <a:xfrm>
              <a:off x="0" y="0"/>
              <a:ext cx="4274726" cy="376960"/>
            </a:xfrm>
            <a:custGeom>
              <a:avLst/>
              <a:gdLst/>
              <a:ahLst/>
              <a:cxnLst/>
              <a:rect l="l" t="t" r="r" b="b"/>
              <a:pathLst>
                <a:path w="4274726" h="376960">
                  <a:moveTo>
                    <a:pt x="22896" y="0"/>
                  </a:moveTo>
                  <a:lnTo>
                    <a:pt x="4251830" y="0"/>
                  </a:lnTo>
                  <a:cubicBezTo>
                    <a:pt x="4264475" y="0"/>
                    <a:pt x="4274726" y="10251"/>
                    <a:pt x="4274726" y="22896"/>
                  </a:cubicBezTo>
                  <a:lnTo>
                    <a:pt x="4274726" y="354064"/>
                  </a:lnTo>
                  <a:cubicBezTo>
                    <a:pt x="4274726" y="360136"/>
                    <a:pt x="4272314" y="365960"/>
                    <a:pt x="4268020" y="370254"/>
                  </a:cubicBezTo>
                  <a:cubicBezTo>
                    <a:pt x="4263726" y="374548"/>
                    <a:pt x="4257903" y="376960"/>
                    <a:pt x="4251830" y="376960"/>
                  </a:cubicBezTo>
                  <a:lnTo>
                    <a:pt x="22896" y="376960"/>
                  </a:lnTo>
                  <a:cubicBezTo>
                    <a:pt x="16823" y="376960"/>
                    <a:pt x="11000" y="374548"/>
                    <a:pt x="6706" y="370254"/>
                  </a:cubicBezTo>
                  <a:cubicBezTo>
                    <a:pt x="2412" y="365960"/>
                    <a:pt x="0" y="360136"/>
                    <a:pt x="0" y="354064"/>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5" name="TextBox 5"/>
            <p:cNvSpPr txBox="1"/>
            <p:nvPr/>
          </p:nvSpPr>
          <p:spPr>
            <a:xfrm>
              <a:off x="0" y="-47625"/>
              <a:ext cx="4274726" cy="42458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188286" y="1418447"/>
            <a:ext cx="9911428" cy="866775"/>
          </a:xfrm>
          <a:prstGeom prst="rect">
            <a:avLst/>
          </a:prstGeom>
        </p:spPr>
        <p:txBody>
          <a:bodyPr lIns="0" tIns="0" rIns="0" bIns="0" rtlCol="0" anchor="t">
            <a:spAutoFit/>
          </a:bodyPr>
          <a:lstStyle/>
          <a:p>
            <a:pPr algn="just">
              <a:lnSpc>
                <a:spcPts val="6600"/>
              </a:lnSpc>
            </a:pPr>
            <a:r>
              <a:rPr lang="en-US" sz="6000">
                <a:solidFill>
                  <a:srgbClr val="000000"/>
                </a:solidFill>
                <a:latin typeface="Baloo Bold"/>
              </a:rPr>
              <a:t>MÔI TRƯỜNG THỰC NGHIỆM</a:t>
            </a:r>
          </a:p>
        </p:txBody>
      </p:sp>
      <p:sp>
        <p:nvSpPr>
          <p:cNvPr id="7" name="TextBox 7"/>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06.</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1431270"/>
            <a:chOff x="0" y="0"/>
            <a:chExt cx="4274726" cy="376960"/>
          </a:xfrm>
        </p:grpSpPr>
        <p:sp>
          <p:nvSpPr>
            <p:cNvPr id="3" name="Freeform 3"/>
            <p:cNvSpPr/>
            <p:nvPr/>
          </p:nvSpPr>
          <p:spPr>
            <a:xfrm>
              <a:off x="0" y="0"/>
              <a:ext cx="4274726" cy="376960"/>
            </a:xfrm>
            <a:custGeom>
              <a:avLst/>
              <a:gdLst/>
              <a:ahLst/>
              <a:cxnLst/>
              <a:rect l="l" t="t" r="r" b="b"/>
              <a:pathLst>
                <a:path w="4274726" h="376960">
                  <a:moveTo>
                    <a:pt x="22896" y="0"/>
                  </a:moveTo>
                  <a:lnTo>
                    <a:pt x="4251830" y="0"/>
                  </a:lnTo>
                  <a:cubicBezTo>
                    <a:pt x="4264475" y="0"/>
                    <a:pt x="4274726" y="10251"/>
                    <a:pt x="4274726" y="22896"/>
                  </a:cubicBezTo>
                  <a:lnTo>
                    <a:pt x="4274726" y="354064"/>
                  </a:lnTo>
                  <a:cubicBezTo>
                    <a:pt x="4274726" y="360136"/>
                    <a:pt x="4272314" y="365960"/>
                    <a:pt x="4268020" y="370254"/>
                  </a:cubicBezTo>
                  <a:cubicBezTo>
                    <a:pt x="4263726" y="374548"/>
                    <a:pt x="4257903" y="376960"/>
                    <a:pt x="4251830" y="376960"/>
                  </a:cubicBezTo>
                  <a:lnTo>
                    <a:pt x="22896" y="376960"/>
                  </a:lnTo>
                  <a:cubicBezTo>
                    <a:pt x="16823" y="376960"/>
                    <a:pt x="11000" y="374548"/>
                    <a:pt x="6706" y="370254"/>
                  </a:cubicBezTo>
                  <a:cubicBezTo>
                    <a:pt x="2412" y="365960"/>
                    <a:pt x="0" y="360136"/>
                    <a:pt x="0" y="354064"/>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4245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587500" y="1418447"/>
            <a:ext cx="13113001" cy="8667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KẾT QUẢ THỰC NGHIỆM CỦA BÀI BÁO</a:t>
            </a:r>
          </a:p>
        </p:txBody>
      </p:sp>
      <p:sp>
        <p:nvSpPr>
          <p:cNvPr id="6" name="TextBox 6"/>
          <p:cNvSpPr txBox="1"/>
          <p:nvPr/>
        </p:nvSpPr>
        <p:spPr>
          <a:xfrm>
            <a:off x="1421475" y="1418447"/>
            <a:ext cx="1010483"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07.</a:t>
            </a:r>
          </a:p>
        </p:txBody>
      </p:sp>
      <p:sp>
        <p:nvSpPr>
          <p:cNvPr id="7" name="TextBox 7"/>
          <p:cNvSpPr txBox="1"/>
          <p:nvPr/>
        </p:nvSpPr>
        <p:spPr>
          <a:xfrm>
            <a:off x="1028700" y="3305367"/>
            <a:ext cx="16230600" cy="5622925"/>
          </a:xfrm>
          <a:prstGeom prst="rect">
            <a:avLst/>
          </a:prstGeom>
        </p:spPr>
        <p:txBody>
          <a:bodyPr lIns="0" tIns="0" rIns="0" bIns="0" rtlCol="0" anchor="t">
            <a:spAutoFit/>
          </a:bodyPr>
          <a:lstStyle/>
          <a:p>
            <a:pPr marL="863599" lvl="1" indent="-431800" algn="l">
              <a:lnSpc>
                <a:spcPts val="5599"/>
              </a:lnSpc>
              <a:spcBef>
                <a:spcPct val="0"/>
              </a:spcBef>
              <a:buFont typeface="Arial"/>
              <a:buChar char="•"/>
            </a:pPr>
            <a:r>
              <a:rPr lang="en-US" sz="3999" u="none" strike="noStrike">
                <a:solidFill>
                  <a:srgbClr val="000000"/>
                </a:solidFill>
                <a:latin typeface="Arimo Bold"/>
              </a:rPr>
              <a:t>CSGVD tốt hơn đáng kể so với các mô hình cơ sở </a:t>
            </a:r>
          </a:p>
          <a:p>
            <a:pPr marL="863599" lvl="1" indent="-431800" algn="l">
              <a:lnSpc>
                <a:spcPts val="5599"/>
              </a:lnSpc>
              <a:spcBef>
                <a:spcPct val="0"/>
              </a:spcBef>
              <a:buFont typeface="Arial"/>
              <a:buChar char="•"/>
            </a:pPr>
            <a:r>
              <a:rPr lang="en-US" sz="3999" u="none" strike="noStrike">
                <a:solidFill>
                  <a:srgbClr val="000000"/>
                </a:solidFill>
                <a:latin typeface="Arimo Bold"/>
              </a:rPr>
              <a:t>Độ chính xác (accuracy) cao nhất là </a:t>
            </a:r>
            <a:r>
              <a:rPr lang="en-US" sz="3999" u="none" strike="noStrike">
                <a:solidFill>
                  <a:srgbClr val="38B6FF"/>
                </a:solidFill>
                <a:latin typeface="Arimo Bold"/>
              </a:rPr>
              <a:t>64.46%</a:t>
            </a:r>
          </a:p>
          <a:p>
            <a:pPr marL="863599" lvl="1" indent="-431800" algn="l">
              <a:lnSpc>
                <a:spcPts val="5599"/>
              </a:lnSpc>
              <a:spcBef>
                <a:spcPct val="0"/>
              </a:spcBef>
              <a:buFont typeface="Arial"/>
              <a:buChar char="•"/>
            </a:pPr>
            <a:r>
              <a:rPr lang="en-US" sz="3999" u="none" strike="noStrike">
                <a:solidFill>
                  <a:srgbClr val="000000"/>
                </a:solidFill>
                <a:latin typeface="Arimo Bold"/>
              </a:rPr>
              <a:t>Recall: </a:t>
            </a:r>
            <a:r>
              <a:rPr lang="en-US" sz="3999" u="none" strike="noStrike">
                <a:solidFill>
                  <a:srgbClr val="38B6FF"/>
                </a:solidFill>
                <a:latin typeface="Arimo Bold"/>
              </a:rPr>
              <a:t>58.99%</a:t>
            </a:r>
          </a:p>
          <a:p>
            <a:pPr marL="863599" lvl="1" indent="-431800" algn="l">
              <a:lnSpc>
                <a:spcPts val="5599"/>
              </a:lnSpc>
              <a:spcBef>
                <a:spcPct val="0"/>
              </a:spcBef>
              <a:buFont typeface="Arial"/>
              <a:buChar char="•"/>
            </a:pPr>
            <a:r>
              <a:rPr lang="en-US" sz="3999" u="none" strike="noStrike">
                <a:solidFill>
                  <a:srgbClr val="000000"/>
                </a:solidFill>
                <a:latin typeface="Arimo Bold"/>
              </a:rPr>
              <a:t>F1-score: </a:t>
            </a:r>
            <a:r>
              <a:rPr lang="en-US" sz="3999" u="none" strike="noStrike">
                <a:solidFill>
                  <a:srgbClr val="38B6FF"/>
                </a:solidFill>
                <a:latin typeface="Arimo Bold"/>
              </a:rPr>
              <a:t>60.39%</a:t>
            </a:r>
          </a:p>
          <a:p>
            <a:pPr marL="863599" lvl="1" indent="-431800" algn="l">
              <a:lnSpc>
                <a:spcPts val="5599"/>
              </a:lnSpc>
              <a:spcBef>
                <a:spcPct val="0"/>
              </a:spcBef>
              <a:buFont typeface="Arial"/>
              <a:buChar char="•"/>
            </a:pPr>
            <a:r>
              <a:rPr lang="en-US" sz="3999" u="none" strike="noStrike">
                <a:solidFill>
                  <a:srgbClr val="000000"/>
                </a:solidFill>
                <a:latin typeface="Arimo Bold"/>
              </a:rPr>
              <a:t>Dataset từ CodeXGLUE </a:t>
            </a:r>
            <a:r>
              <a:rPr lang="en-US" sz="3999" u="none" strike="noStrike">
                <a:solidFill>
                  <a:srgbClr val="38B6FF"/>
                </a:solidFill>
                <a:latin typeface="Arimo Bold"/>
              </a:rPr>
              <a:t>(https://github.com/microsoft/CodeXGLUE)</a:t>
            </a:r>
          </a:p>
          <a:p>
            <a:pPr marL="863599" lvl="1" indent="-431800" algn="l">
              <a:lnSpc>
                <a:spcPts val="5599"/>
              </a:lnSpc>
              <a:spcBef>
                <a:spcPct val="0"/>
              </a:spcBef>
              <a:buFont typeface="Arial"/>
              <a:buChar char="•"/>
            </a:pPr>
            <a:r>
              <a:rPr lang="en-US" sz="3999" u="none" strike="noStrike">
                <a:solidFill>
                  <a:srgbClr val="000000"/>
                </a:solidFill>
                <a:latin typeface="Arimo Bold"/>
              </a:rPr>
              <a:t>Ban đầu bao gồm </a:t>
            </a:r>
            <a:r>
              <a:rPr lang="en-US" sz="3999" u="none" strike="noStrike">
                <a:solidFill>
                  <a:srgbClr val="38B6FF"/>
                </a:solidFill>
                <a:latin typeface="Arimo Bold"/>
              </a:rPr>
              <a:t>27318 mẫu</a:t>
            </a:r>
            <a:r>
              <a:rPr lang="en-US" sz="3999" u="none" strike="noStrike">
                <a:solidFill>
                  <a:srgbClr val="000000"/>
                </a:solidFill>
                <a:latin typeface="Arimo Bold"/>
              </a:rPr>
              <a:t>, sau đó được tổ chức và chia lại thành </a:t>
            </a:r>
            <a:r>
              <a:rPr lang="en-US" sz="3999" u="none" strike="noStrike">
                <a:solidFill>
                  <a:srgbClr val="38B6FF"/>
                </a:solidFill>
                <a:latin typeface="Arimo Bold"/>
              </a:rPr>
              <a:t>train/validation/test với tỉ lệ 8:1:1</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2349754"/>
            <a:chOff x="0" y="0"/>
            <a:chExt cx="4274726" cy="618865"/>
          </a:xfrm>
        </p:grpSpPr>
        <p:sp>
          <p:nvSpPr>
            <p:cNvPr id="3" name="Freeform 3"/>
            <p:cNvSpPr/>
            <p:nvPr/>
          </p:nvSpPr>
          <p:spPr>
            <a:xfrm>
              <a:off x="0" y="0"/>
              <a:ext cx="4274726" cy="618865"/>
            </a:xfrm>
            <a:custGeom>
              <a:avLst/>
              <a:gdLst/>
              <a:ahLst/>
              <a:cxnLst/>
              <a:rect l="l" t="t" r="r" b="b"/>
              <a:pathLst>
                <a:path w="4274726" h="618865">
                  <a:moveTo>
                    <a:pt x="22896" y="0"/>
                  </a:moveTo>
                  <a:lnTo>
                    <a:pt x="4251830" y="0"/>
                  </a:lnTo>
                  <a:cubicBezTo>
                    <a:pt x="4264475" y="0"/>
                    <a:pt x="4274726" y="10251"/>
                    <a:pt x="4274726" y="22896"/>
                  </a:cubicBezTo>
                  <a:lnTo>
                    <a:pt x="4274726" y="595969"/>
                  </a:lnTo>
                  <a:cubicBezTo>
                    <a:pt x="4274726" y="608614"/>
                    <a:pt x="4264475" y="618865"/>
                    <a:pt x="4251830" y="618865"/>
                  </a:cubicBezTo>
                  <a:lnTo>
                    <a:pt x="22896" y="618865"/>
                  </a:lnTo>
                  <a:cubicBezTo>
                    <a:pt x="16823" y="618865"/>
                    <a:pt x="11000" y="616453"/>
                    <a:pt x="6706" y="612159"/>
                  </a:cubicBezTo>
                  <a:cubicBezTo>
                    <a:pt x="2412" y="607865"/>
                    <a:pt x="0" y="602042"/>
                    <a:pt x="0" y="595969"/>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66649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587500" y="1418447"/>
            <a:ext cx="13113001" cy="17049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CHỦ ĐỀ NGHIÊN CỨU</a:t>
            </a:r>
          </a:p>
          <a:p>
            <a:pPr algn="ctr">
              <a:lnSpc>
                <a:spcPts val="6600"/>
              </a:lnSpc>
            </a:pPr>
            <a:r>
              <a:rPr lang="en-US" sz="6000">
                <a:solidFill>
                  <a:srgbClr val="000000"/>
                </a:solidFill>
                <a:latin typeface="Baloo Bold"/>
              </a:rPr>
              <a:t>TRONG LĨNH VỰC AN TOÀN PHẦN MỀM</a:t>
            </a:r>
          </a:p>
        </p:txBody>
      </p:sp>
      <p:grpSp>
        <p:nvGrpSpPr>
          <p:cNvPr id="6" name="Group 6"/>
          <p:cNvGrpSpPr/>
          <p:nvPr/>
        </p:nvGrpSpPr>
        <p:grpSpPr>
          <a:xfrm>
            <a:off x="3306668" y="4854834"/>
            <a:ext cx="11674664" cy="3086100"/>
            <a:chOff x="0" y="0"/>
            <a:chExt cx="15566219" cy="4114800"/>
          </a:xfrm>
        </p:grpSpPr>
        <p:sp>
          <p:nvSpPr>
            <p:cNvPr id="7" name="TextBox 7"/>
            <p:cNvSpPr txBox="1"/>
            <p:nvPr/>
          </p:nvSpPr>
          <p:spPr>
            <a:xfrm>
              <a:off x="1285243" y="-104775"/>
              <a:ext cx="14280977" cy="4219575"/>
            </a:xfrm>
            <a:prstGeom prst="rect">
              <a:avLst/>
            </a:prstGeom>
          </p:spPr>
          <p:txBody>
            <a:bodyPr lIns="0" tIns="0" rIns="0" bIns="0" rtlCol="0" anchor="t">
              <a:spAutoFit/>
            </a:bodyPr>
            <a:lstStyle/>
            <a:p>
              <a:pPr algn="just">
                <a:lnSpc>
                  <a:spcPts val="6299"/>
                </a:lnSpc>
              </a:pPr>
              <a:r>
                <a:rPr lang="en-US" sz="4500">
                  <a:solidFill>
                    <a:srgbClr val="000000"/>
                  </a:solidFill>
                  <a:latin typeface="Arimo Bold"/>
                </a:rPr>
                <a:t>Phát hiện lỗ hổng bảo mật phần mềm</a:t>
              </a:r>
            </a:p>
            <a:p>
              <a:pPr algn="just">
                <a:lnSpc>
                  <a:spcPts val="6299"/>
                </a:lnSpc>
              </a:pPr>
              <a:r>
                <a:rPr lang="en-US" sz="4500">
                  <a:solidFill>
                    <a:srgbClr val="000000"/>
                  </a:solidFill>
                  <a:latin typeface="Arimo Bold"/>
                </a:rPr>
                <a:t>Khai thác lỗ hổng bảo mật phần mềm </a:t>
              </a:r>
            </a:p>
            <a:p>
              <a:pPr algn="just">
                <a:lnSpc>
                  <a:spcPts val="6299"/>
                </a:lnSpc>
              </a:pPr>
              <a:r>
                <a:rPr lang="en-US" sz="4500">
                  <a:solidFill>
                    <a:srgbClr val="000000"/>
                  </a:solidFill>
                  <a:latin typeface="Arimo Bold"/>
                </a:rPr>
                <a:t>Sửa lỗi bảo mật phần mềm tự động</a:t>
              </a:r>
            </a:p>
            <a:p>
              <a:pPr algn="just">
                <a:lnSpc>
                  <a:spcPts val="6299"/>
                </a:lnSpc>
              </a:pPr>
              <a:r>
                <a:rPr lang="en-US" sz="4500">
                  <a:solidFill>
                    <a:srgbClr val="000000"/>
                  </a:solidFill>
                  <a:latin typeface="Arimo Bold"/>
                </a:rPr>
                <a:t>Lập trình an toàn</a:t>
              </a:r>
            </a:p>
          </p:txBody>
        </p:sp>
        <p:sp>
          <p:nvSpPr>
            <p:cNvPr id="8" name="Freeform 8"/>
            <p:cNvSpPr/>
            <p:nvPr/>
          </p:nvSpPr>
          <p:spPr>
            <a:xfrm>
              <a:off x="0" y="1196826"/>
              <a:ext cx="575993" cy="548633"/>
            </a:xfrm>
            <a:custGeom>
              <a:avLst/>
              <a:gdLst/>
              <a:ahLst/>
              <a:cxnLst/>
              <a:rect l="l" t="t" r="r" b="b"/>
              <a:pathLst>
                <a:path w="575993" h="548633">
                  <a:moveTo>
                    <a:pt x="0" y="0"/>
                  </a:moveTo>
                  <a:lnTo>
                    <a:pt x="575993" y="0"/>
                  </a:lnTo>
                  <a:lnTo>
                    <a:pt x="575993" y="548634"/>
                  </a:lnTo>
                  <a:lnTo>
                    <a:pt x="0" y="548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0" y="0"/>
              <a:ext cx="718123" cy="636436"/>
            </a:xfrm>
            <a:custGeom>
              <a:avLst/>
              <a:gdLst/>
              <a:ahLst/>
              <a:cxnLst/>
              <a:rect l="l" t="t" r="r" b="b"/>
              <a:pathLst>
                <a:path w="718123" h="636436">
                  <a:moveTo>
                    <a:pt x="0" y="0"/>
                  </a:moveTo>
                  <a:lnTo>
                    <a:pt x="718123" y="0"/>
                  </a:lnTo>
                  <a:lnTo>
                    <a:pt x="718123" y="636436"/>
                  </a:lnTo>
                  <a:lnTo>
                    <a:pt x="0" y="6364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0" y="2309267"/>
              <a:ext cx="575993" cy="548633"/>
            </a:xfrm>
            <a:custGeom>
              <a:avLst/>
              <a:gdLst/>
              <a:ahLst/>
              <a:cxnLst/>
              <a:rect l="l" t="t" r="r" b="b"/>
              <a:pathLst>
                <a:path w="575993" h="548633">
                  <a:moveTo>
                    <a:pt x="0" y="0"/>
                  </a:moveTo>
                  <a:lnTo>
                    <a:pt x="575993" y="0"/>
                  </a:lnTo>
                  <a:lnTo>
                    <a:pt x="575993" y="548633"/>
                  </a:lnTo>
                  <a:lnTo>
                    <a:pt x="0" y="548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0" y="3421707"/>
              <a:ext cx="575993" cy="548633"/>
            </a:xfrm>
            <a:custGeom>
              <a:avLst/>
              <a:gdLst/>
              <a:ahLst/>
              <a:cxnLst/>
              <a:rect l="l" t="t" r="r" b="b"/>
              <a:pathLst>
                <a:path w="575993" h="548633">
                  <a:moveTo>
                    <a:pt x="0" y="0"/>
                  </a:moveTo>
                  <a:lnTo>
                    <a:pt x="575993" y="0"/>
                  </a:lnTo>
                  <a:lnTo>
                    <a:pt x="575993" y="548633"/>
                  </a:lnTo>
                  <a:lnTo>
                    <a:pt x="0" y="548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2" name="TextBox 12"/>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01.</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9D6F3"/>
        </a:solidFill>
        <a:effectLst/>
      </p:bgPr>
    </p:bg>
    <p:spTree>
      <p:nvGrpSpPr>
        <p:cNvPr id="1" name=""/>
        <p:cNvGrpSpPr/>
        <p:nvPr/>
      </p:nvGrpSpPr>
      <p:grpSpPr>
        <a:xfrm>
          <a:off x="0" y="0"/>
          <a:ext cx="0" cy="0"/>
          <a:chOff x="0" y="0"/>
          <a:chExt cx="0" cy="0"/>
        </a:xfrm>
      </p:grpSpPr>
      <p:grpSp>
        <p:nvGrpSpPr>
          <p:cNvPr id="2" name="Group 2"/>
          <p:cNvGrpSpPr/>
          <p:nvPr/>
        </p:nvGrpSpPr>
        <p:grpSpPr>
          <a:xfrm>
            <a:off x="10564506" y="4751893"/>
            <a:ext cx="7432998" cy="2138903"/>
            <a:chOff x="0" y="0"/>
            <a:chExt cx="1957662" cy="563333"/>
          </a:xfrm>
        </p:grpSpPr>
        <p:sp>
          <p:nvSpPr>
            <p:cNvPr id="3" name="Freeform 3"/>
            <p:cNvSpPr/>
            <p:nvPr/>
          </p:nvSpPr>
          <p:spPr>
            <a:xfrm>
              <a:off x="0" y="0"/>
              <a:ext cx="1957662" cy="563333"/>
            </a:xfrm>
            <a:custGeom>
              <a:avLst/>
              <a:gdLst/>
              <a:ahLst/>
              <a:cxnLst/>
              <a:rect l="l" t="t" r="r" b="b"/>
              <a:pathLst>
                <a:path w="1957662" h="563333">
                  <a:moveTo>
                    <a:pt x="53120" y="0"/>
                  </a:moveTo>
                  <a:lnTo>
                    <a:pt x="1904542" y="0"/>
                  </a:lnTo>
                  <a:cubicBezTo>
                    <a:pt x="1918631" y="0"/>
                    <a:pt x="1932142" y="5597"/>
                    <a:pt x="1942104" y="15558"/>
                  </a:cubicBezTo>
                  <a:cubicBezTo>
                    <a:pt x="1952065" y="25520"/>
                    <a:pt x="1957662" y="39031"/>
                    <a:pt x="1957662" y="53120"/>
                  </a:cubicBezTo>
                  <a:lnTo>
                    <a:pt x="1957662" y="510213"/>
                  </a:lnTo>
                  <a:cubicBezTo>
                    <a:pt x="1957662" y="524301"/>
                    <a:pt x="1952065" y="537812"/>
                    <a:pt x="1942104" y="547774"/>
                  </a:cubicBezTo>
                  <a:cubicBezTo>
                    <a:pt x="1932142" y="557736"/>
                    <a:pt x="1918631" y="563333"/>
                    <a:pt x="1904542" y="563333"/>
                  </a:cubicBezTo>
                  <a:lnTo>
                    <a:pt x="53120" y="563333"/>
                  </a:lnTo>
                  <a:cubicBezTo>
                    <a:pt x="39031" y="563333"/>
                    <a:pt x="25520" y="557736"/>
                    <a:pt x="15558" y="547774"/>
                  </a:cubicBezTo>
                  <a:cubicBezTo>
                    <a:pt x="5597" y="537812"/>
                    <a:pt x="0" y="524301"/>
                    <a:pt x="0" y="510213"/>
                  </a:cubicBezTo>
                  <a:lnTo>
                    <a:pt x="0" y="53120"/>
                  </a:lnTo>
                  <a:cubicBezTo>
                    <a:pt x="0" y="39031"/>
                    <a:pt x="5597" y="25520"/>
                    <a:pt x="15558" y="15558"/>
                  </a:cubicBezTo>
                  <a:cubicBezTo>
                    <a:pt x="25520" y="5597"/>
                    <a:pt x="39031" y="0"/>
                    <a:pt x="53120" y="0"/>
                  </a:cubicBezTo>
                  <a:close/>
                </a:path>
              </a:pathLst>
            </a:custGeom>
            <a:solidFill>
              <a:srgbClr val="FFFFFF"/>
            </a:solidFill>
          </p:spPr>
        </p:sp>
        <p:sp>
          <p:nvSpPr>
            <p:cNvPr id="4" name="TextBox 4"/>
            <p:cNvSpPr txBox="1"/>
            <p:nvPr/>
          </p:nvSpPr>
          <p:spPr>
            <a:xfrm>
              <a:off x="0" y="-47625"/>
              <a:ext cx="1957662" cy="6109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564506" y="7119397"/>
            <a:ext cx="7432998" cy="2138903"/>
            <a:chOff x="0" y="0"/>
            <a:chExt cx="1957662" cy="563333"/>
          </a:xfrm>
        </p:grpSpPr>
        <p:sp>
          <p:nvSpPr>
            <p:cNvPr id="6" name="Freeform 6"/>
            <p:cNvSpPr/>
            <p:nvPr/>
          </p:nvSpPr>
          <p:spPr>
            <a:xfrm>
              <a:off x="0" y="0"/>
              <a:ext cx="1957662" cy="563333"/>
            </a:xfrm>
            <a:custGeom>
              <a:avLst/>
              <a:gdLst/>
              <a:ahLst/>
              <a:cxnLst/>
              <a:rect l="l" t="t" r="r" b="b"/>
              <a:pathLst>
                <a:path w="1957662" h="563333">
                  <a:moveTo>
                    <a:pt x="53120" y="0"/>
                  </a:moveTo>
                  <a:lnTo>
                    <a:pt x="1904542" y="0"/>
                  </a:lnTo>
                  <a:cubicBezTo>
                    <a:pt x="1918631" y="0"/>
                    <a:pt x="1932142" y="5597"/>
                    <a:pt x="1942104" y="15558"/>
                  </a:cubicBezTo>
                  <a:cubicBezTo>
                    <a:pt x="1952065" y="25520"/>
                    <a:pt x="1957662" y="39031"/>
                    <a:pt x="1957662" y="53120"/>
                  </a:cubicBezTo>
                  <a:lnTo>
                    <a:pt x="1957662" y="510213"/>
                  </a:lnTo>
                  <a:cubicBezTo>
                    <a:pt x="1957662" y="524301"/>
                    <a:pt x="1952065" y="537812"/>
                    <a:pt x="1942104" y="547774"/>
                  </a:cubicBezTo>
                  <a:cubicBezTo>
                    <a:pt x="1932142" y="557736"/>
                    <a:pt x="1918631" y="563333"/>
                    <a:pt x="1904542" y="563333"/>
                  </a:cubicBezTo>
                  <a:lnTo>
                    <a:pt x="53120" y="563333"/>
                  </a:lnTo>
                  <a:cubicBezTo>
                    <a:pt x="39031" y="563333"/>
                    <a:pt x="25520" y="557736"/>
                    <a:pt x="15558" y="547774"/>
                  </a:cubicBezTo>
                  <a:cubicBezTo>
                    <a:pt x="5597" y="537812"/>
                    <a:pt x="0" y="524301"/>
                    <a:pt x="0" y="510213"/>
                  </a:cubicBezTo>
                  <a:lnTo>
                    <a:pt x="0" y="53120"/>
                  </a:lnTo>
                  <a:cubicBezTo>
                    <a:pt x="0" y="39031"/>
                    <a:pt x="5597" y="25520"/>
                    <a:pt x="15558" y="15558"/>
                  </a:cubicBezTo>
                  <a:cubicBezTo>
                    <a:pt x="25520" y="5597"/>
                    <a:pt x="39031" y="0"/>
                    <a:pt x="53120" y="0"/>
                  </a:cubicBezTo>
                  <a:close/>
                </a:path>
              </a:pathLst>
            </a:custGeom>
            <a:solidFill>
              <a:srgbClr val="FFFFFF"/>
            </a:solidFill>
          </p:spPr>
        </p:sp>
        <p:sp>
          <p:nvSpPr>
            <p:cNvPr id="7" name="TextBox 7"/>
            <p:cNvSpPr txBox="1"/>
            <p:nvPr/>
          </p:nvSpPr>
          <p:spPr>
            <a:xfrm>
              <a:off x="0" y="-47625"/>
              <a:ext cx="1957662" cy="6109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290497" y="2388367"/>
            <a:ext cx="8797602" cy="2138903"/>
            <a:chOff x="0" y="0"/>
            <a:chExt cx="11730136" cy="2851871"/>
          </a:xfrm>
        </p:grpSpPr>
        <p:grpSp>
          <p:nvGrpSpPr>
            <p:cNvPr id="9" name="Group 9"/>
            <p:cNvGrpSpPr/>
            <p:nvPr/>
          </p:nvGrpSpPr>
          <p:grpSpPr>
            <a:xfrm>
              <a:off x="0" y="0"/>
              <a:ext cx="11730136" cy="2851871"/>
              <a:chOff x="0" y="0"/>
              <a:chExt cx="2317064" cy="563333"/>
            </a:xfrm>
          </p:grpSpPr>
          <p:sp>
            <p:nvSpPr>
              <p:cNvPr id="10" name="Freeform 10"/>
              <p:cNvSpPr/>
              <p:nvPr/>
            </p:nvSpPr>
            <p:spPr>
              <a:xfrm>
                <a:off x="0" y="0"/>
                <a:ext cx="2317064" cy="563333"/>
              </a:xfrm>
              <a:custGeom>
                <a:avLst/>
                <a:gdLst/>
                <a:ahLst/>
                <a:cxnLst/>
                <a:rect l="l" t="t" r="r" b="b"/>
                <a:pathLst>
                  <a:path w="2317064" h="563333">
                    <a:moveTo>
                      <a:pt x="44880" y="0"/>
                    </a:moveTo>
                    <a:lnTo>
                      <a:pt x="2272184" y="0"/>
                    </a:lnTo>
                    <a:cubicBezTo>
                      <a:pt x="2284087" y="0"/>
                      <a:pt x="2295502" y="4728"/>
                      <a:pt x="2303919" y="13145"/>
                    </a:cubicBezTo>
                    <a:cubicBezTo>
                      <a:pt x="2312336" y="21562"/>
                      <a:pt x="2317064" y="32977"/>
                      <a:pt x="2317064" y="44880"/>
                    </a:cubicBezTo>
                    <a:lnTo>
                      <a:pt x="2317064" y="518452"/>
                    </a:lnTo>
                    <a:cubicBezTo>
                      <a:pt x="2317064" y="530355"/>
                      <a:pt x="2312336" y="541771"/>
                      <a:pt x="2303919" y="550187"/>
                    </a:cubicBezTo>
                    <a:cubicBezTo>
                      <a:pt x="2295502" y="558604"/>
                      <a:pt x="2284087" y="563333"/>
                      <a:pt x="2272184" y="563333"/>
                    </a:cubicBezTo>
                    <a:lnTo>
                      <a:pt x="44880" y="563333"/>
                    </a:lnTo>
                    <a:cubicBezTo>
                      <a:pt x="32977" y="563333"/>
                      <a:pt x="21562" y="558604"/>
                      <a:pt x="13145" y="550187"/>
                    </a:cubicBezTo>
                    <a:cubicBezTo>
                      <a:pt x="4728" y="541771"/>
                      <a:pt x="0" y="530355"/>
                      <a:pt x="0" y="518452"/>
                    </a:cubicBezTo>
                    <a:lnTo>
                      <a:pt x="0" y="44880"/>
                    </a:lnTo>
                    <a:cubicBezTo>
                      <a:pt x="0" y="32977"/>
                      <a:pt x="4728" y="21562"/>
                      <a:pt x="13145" y="13145"/>
                    </a:cubicBezTo>
                    <a:cubicBezTo>
                      <a:pt x="21562" y="4728"/>
                      <a:pt x="32977" y="0"/>
                      <a:pt x="44880" y="0"/>
                    </a:cubicBezTo>
                    <a:close/>
                  </a:path>
                </a:pathLst>
              </a:custGeom>
              <a:solidFill>
                <a:srgbClr val="2D6097"/>
              </a:solidFill>
            </p:spPr>
          </p:sp>
          <p:sp>
            <p:nvSpPr>
              <p:cNvPr id="11" name="TextBox 11"/>
              <p:cNvSpPr txBox="1"/>
              <p:nvPr/>
            </p:nvSpPr>
            <p:spPr>
              <a:xfrm>
                <a:off x="0" y="-47625"/>
                <a:ext cx="2317064" cy="61095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588573" y="1101027"/>
              <a:ext cx="10669342" cy="678391"/>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FFFFFF"/>
                  </a:solidFill>
                  <a:latin typeface="Baloo"/>
                </a:rPr>
                <a:t>PE-BL module và graph neural network</a:t>
              </a:r>
            </a:p>
          </p:txBody>
        </p:sp>
      </p:grpSp>
      <p:grpSp>
        <p:nvGrpSpPr>
          <p:cNvPr id="13" name="Group 13"/>
          <p:cNvGrpSpPr/>
          <p:nvPr/>
        </p:nvGrpSpPr>
        <p:grpSpPr>
          <a:xfrm>
            <a:off x="290497" y="4751893"/>
            <a:ext cx="8797602" cy="2138903"/>
            <a:chOff x="0" y="0"/>
            <a:chExt cx="11730136" cy="2851871"/>
          </a:xfrm>
        </p:grpSpPr>
        <p:grpSp>
          <p:nvGrpSpPr>
            <p:cNvPr id="14" name="Group 14"/>
            <p:cNvGrpSpPr/>
            <p:nvPr/>
          </p:nvGrpSpPr>
          <p:grpSpPr>
            <a:xfrm>
              <a:off x="0" y="0"/>
              <a:ext cx="11730136" cy="2851871"/>
              <a:chOff x="0" y="0"/>
              <a:chExt cx="2317064" cy="563333"/>
            </a:xfrm>
          </p:grpSpPr>
          <p:sp>
            <p:nvSpPr>
              <p:cNvPr id="15" name="Freeform 15"/>
              <p:cNvSpPr/>
              <p:nvPr/>
            </p:nvSpPr>
            <p:spPr>
              <a:xfrm>
                <a:off x="0" y="0"/>
                <a:ext cx="2317064" cy="563333"/>
              </a:xfrm>
              <a:custGeom>
                <a:avLst/>
                <a:gdLst/>
                <a:ahLst/>
                <a:cxnLst/>
                <a:rect l="l" t="t" r="r" b="b"/>
                <a:pathLst>
                  <a:path w="2317064" h="563333">
                    <a:moveTo>
                      <a:pt x="44880" y="0"/>
                    </a:moveTo>
                    <a:lnTo>
                      <a:pt x="2272184" y="0"/>
                    </a:lnTo>
                    <a:cubicBezTo>
                      <a:pt x="2284087" y="0"/>
                      <a:pt x="2295502" y="4728"/>
                      <a:pt x="2303919" y="13145"/>
                    </a:cubicBezTo>
                    <a:cubicBezTo>
                      <a:pt x="2312336" y="21562"/>
                      <a:pt x="2317064" y="32977"/>
                      <a:pt x="2317064" y="44880"/>
                    </a:cubicBezTo>
                    <a:lnTo>
                      <a:pt x="2317064" y="518452"/>
                    </a:lnTo>
                    <a:cubicBezTo>
                      <a:pt x="2317064" y="530355"/>
                      <a:pt x="2312336" y="541771"/>
                      <a:pt x="2303919" y="550187"/>
                    </a:cubicBezTo>
                    <a:cubicBezTo>
                      <a:pt x="2295502" y="558604"/>
                      <a:pt x="2284087" y="563333"/>
                      <a:pt x="2272184" y="563333"/>
                    </a:cubicBezTo>
                    <a:lnTo>
                      <a:pt x="44880" y="563333"/>
                    </a:lnTo>
                    <a:cubicBezTo>
                      <a:pt x="32977" y="563333"/>
                      <a:pt x="21562" y="558604"/>
                      <a:pt x="13145" y="550187"/>
                    </a:cubicBezTo>
                    <a:cubicBezTo>
                      <a:pt x="4728" y="541771"/>
                      <a:pt x="0" y="530355"/>
                      <a:pt x="0" y="518452"/>
                    </a:cubicBezTo>
                    <a:lnTo>
                      <a:pt x="0" y="44880"/>
                    </a:lnTo>
                    <a:cubicBezTo>
                      <a:pt x="0" y="32977"/>
                      <a:pt x="4728" y="21562"/>
                      <a:pt x="13145" y="13145"/>
                    </a:cubicBezTo>
                    <a:cubicBezTo>
                      <a:pt x="21562" y="4728"/>
                      <a:pt x="32977" y="0"/>
                      <a:pt x="44880" y="0"/>
                    </a:cubicBezTo>
                    <a:close/>
                  </a:path>
                </a:pathLst>
              </a:custGeom>
              <a:solidFill>
                <a:srgbClr val="2D6097"/>
              </a:solidFill>
            </p:spPr>
          </p:sp>
          <p:sp>
            <p:nvSpPr>
              <p:cNvPr id="16" name="TextBox 16"/>
              <p:cNvSpPr txBox="1"/>
              <p:nvPr/>
            </p:nvSpPr>
            <p:spPr>
              <a:xfrm>
                <a:off x="0" y="-47625"/>
                <a:ext cx="2317064" cy="610958"/>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91347" y="777177"/>
              <a:ext cx="11147442" cy="1326091"/>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K</a:t>
              </a:r>
              <a:r>
                <a:rPr lang="en-US" sz="3499" u="none" strike="noStrike">
                  <a:solidFill>
                    <a:srgbClr val="FFFFFF"/>
                  </a:solidFill>
                  <a:latin typeface="Baloo"/>
                </a:rPr>
                <a:t>ết hợp cả việc nhúng chuỗi và nhúng đồ thị để trích xuất đặc trưng của lỗ hổng</a:t>
              </a:r>
            </a:p>
          </p:txBody>
        </p:sp>
      </p:grpSp>
      <p:grpSp>
        <p:nvGrpSpPr>
          <p:cNvPr id="18" name="Group 18"/>
          <p:cNvGrpSpPr/>
          <p:nvPr/>
        </p:nvGrpSpPr>
        <p:grpSpPr>
          <a:xfrm>
            <a:off x="290497" y="7119397"/>
            <a:ext cx="8797602" cy="2138903"/>
            <a:chOff x="0" y="0"/>
            <a:chExt cx="11730136" cy="2851871"/>
          </a:xfrm>
        </p:grpSpPr>
        <p:grpSp>
          <p:nvGrpSpPr>
            <p:cNvPr id="19" name="Group 19"/>
            <p:cNvGrpSpPr/>
            <p:nvPr/>
          </p:nvGrpSpPr>
          <p:grpSpPr>
            <a:xfrm>
              <a:off x="0" y="0"/>
              <a:ext cx="11730136" cy="2851871"/>
              <a:chOff x="0" y="0"/>
              <a:chExt cx="2317064" cy="563333"/>
            </a:xfrm>
          </p:grpSpPr>
          <p:sp>
            <p:nvSpPr>
              <p:cNvPr id="20" name="Freeform 20"/>
              <p:cNvSpPr/>
              <p:nvPr/>
            </p:nvSpPr>
            <p:spPr>
              <a:xfrm>
                <a:off x="0" y="0"/>
                <a:ext cx="2317064" cy="563333"/>
              </a:xfrm>
              <a:custGeom>
                <a:avLst/>
                <a:gdLst/>
                <a:ahLst/>
                <a:cxnLst/>
                <a:rect l="l" t="t" r="r" b="b"/>
                <a:pathLst>
                  <a:path w="2317064" h="563333">
                    <a:moveTo>
                      <a:pt x="44880" y="0"/>
                    </a:moveTo>
                    <a:lnTo>
                      <a:pt x="2272184" y="0"/>
                    </a:lnTo>
                    <a:cubicBezTo>
                      <a:pt x="2284087" y="0"/>
                      <a:pt x="2295502" y="4728"/>
                      <a:pt x="2303919" y="13145"/>
                    </a:cubicBezTo>
                    <a:cubicBezTo>
                      <a:pt x="2312336" y="21562"/>
                      <a:pt x="2317064" y="32977"/>
                      <a:pt x="2317064" y="44880"/>
                    </a:cubicBezTo>
                    <a:lnTo>
                      <a:pt x="2317064" y="518452"/>
                    </a:lnTo>
                    <a:cubicBezTo>
                      <a:pt x="2317064" y="530355"/>
                      <a:pt x="2312336" y="541771"/>
                      <a:pt x="2303919" y="550187"/>
                    </a:cubicBezTo>
                    <a:cubicBezTo>
                      <a:pt x="2295502" y="558604"/>
                      <a:pt x="2284087" y="563333"/>
                      <a:pt x="2272184" y="563333"/>
                    </a:cubicBezTo>
                    <a:lnTo>
                      <a:pt x="44880" y="563333"/>
                    </a:lnTo>
                    <a:cubicBezTo>
                      <a:pt x="32977" y="563333"/>
                      <a:pt x="21562" y="558604"/>
                      <a:pt x="13145" y="550187"/>
                    </a:cubicBezTo>
                    <a:cubicBezTo>
                      <a:pt x="4728" y="541771"/>
                      <a:pt x="0" y="530355"/>
                      <a:pt x="0" y="518452"/>
                    </a:cubicBezTo>
                    <a:lnTo>
                      <a:pt x="0" y="44880"/>
                    </a:lnTo>
                    <a:cubicBezTo>
                      <a:pt x="0" y="32977"/>
                      <a:pt x="4728" y="21562"/>
                      <a:pt x="13145" y="13145"/>
                    </a:cubicBezTo>
                    <a:cubicBezTo>
                      <a:pt x="21562" y="4728"/>
                      <a:pt x="32977" y="0"/>
                      <a:pt x="44880" y="0"/>
                    </a:cubicBezTo>
                    <a:close/>
                  </a:path>
                </a:pathLst>
              </a:custGeom>
              <a:solidFill>
                <a:srgbClr val="2D6097"/>
              </a:solidFill>
            </p:spPr>
          </p:sp>
          <p:sp>
            <p:nvSpPr>
              <p:cNvPr id="21" name="TextBox 21"/>
              <p:cNvSpPr txBox="1"/>
              <p:nvPr/>
            </p:nvSpPr>
            <p:spPr>
              <a:xfrm>
                <a:off x="0" y="-47625"/>
                <a:ext cx="2317064" cy="610958"/>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291347" y="453327"/>
              <a:ext cx="11147442" cy="1973791"/>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S</a:t>
              </a:r>
              <a:r>
                <a:rPr lang="en-US" sz="3499" u="none" strike="noStrike">
                  <a:solidFill>
                    <a:srgbClr val="FFFFFF"/>
                  </a:solidFill>
                  <a:latin typeface="Baloo"/>
                </a:rPr>
                <a:t>ử dụng các mô hình học sâu như mạng neural đệm (LSTM) và GNN để thực hiện nhúng chuỗi và nhúng đồ thị</a:t>
              </a:r>
            </a:p>
          </p:txBody>
        </p:sp>
      </p:grpSp>
      <p:pic>
        <p:nvPicPr>
          <p:cNvPr id="23" name="Picture 23"/>
          <p:cNvPicPr>
            <a:picLocks noChangeAspect="1"/>
          </p:cNvPicPr>
          <p:nvPr/>
        </p:nvPicPr>
        <p:blipFill>
          <a:blip r:embed="rId2"/>
          <a:srcRect/>
          <a:stretch>
            <a:fillRect/>
          </a:stretch>
        </p:blipFill>
        <p:spPr>
          <a:xfrm>
            <a:off x="8516959" y="3241707"/>
            <a:ext cx="2216536" cy="432224"/>
          </a:xfrm>
          <a:prstGeom prst="rect">
            <a:avLst/>
          </a:prstGeom>
        </p:spPr>
      </p:pic>
      <p:sp>
        <p:nvSpPr>
          <p:cNvPr id="24" name="TextBox 24"/>
          <p:cNvSpPr txBox="1"/>
          <p:nvPr/>
        </p:nvSpPr>
        <p:spPr>
          <a:xfrm>
            <a:off x="2587500" y="1076325"/>
            <a:ext cx="13113001" cy="8667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ƯU ĐIỂM CỦA MÔ HÌNH</a:t>
            </a:r>
          </a:p>
        </p:txBody>
      </p:sp>
      <p:sp>
        <p:nvSpPr>
          <p:cNvPr id="25" name="TextBox 25"/>
          <p:cNvSpPr txBox="1"/>
          <p:nvPr/>
        </p:nvSpPr>
        <p:spPr>
          <a:xfrm>
            <a:off x="10943435" y="5099032"/>
            <a:ext cx="6675140" cy="1473200"/>
          </a:xfrm>
          <a:prstGeom prst="rect">
            <a:avLst/>
          </a:prstGeom>
        </p:spPr>
        <p:txBody>
          <a:bodyPr lIns="0" tIns="0" rIns="0" bIns="0" rtlCol="0" anchor="t">
            <a:spAutoFit/>
          </a:bodyPr>
          <a:lstStyle/>
          <a:p>
            <a:pPr marL="0" lvl="0" indent="0" algn="l">
              <a:lnSpc>
                <a:spcPts val="3849"/>
              </a:lnSpc>
              <a:spcBef>
                <a:spcPct val="0"/>
              </a:spcBef>
            </a:pPr>
            <a:r>
              <a:rPr lang="en-US" sz="3499">
                <a:solidFill>
                  <a:srgbClr val="000000"/>
                </a:solidFill>
                <a:latin typeface="Baloo"/>
              </a:rPr>
              <a:t>C</a:t>
            </a:r>
            <a:r>
              <a:rPr lang="en-US" sz="3499" u="none" strike="noStrike">
                <a:solidFill>
                  <a:srgbClr val="000000"/>
                </a:solidFill>
                <a:latin typeface="Baloo"/>
              </a:rPr>
              <a:t>ó khả năng nắm bắt cả thông tin ngữ nghĩa và thông tin cấu trúc của mã nguồn</a:t>
            </a:r>
          </a:p>
        </p:txBody>
      </p:sp>
      <p:sp>
        <p:nvSpPr>
          <p:cNvPr id="26" name="TextBox 26"/>
          <p:cNvSpPr txBox="1"/>
          <p:nvPr/>
        </p:nvSpPr>
        <p:spPr>
          <a:xfrm>
            <a:off x="10943435" y="7466536"/>
            <a:ext cx="6675140" cy="1473200"/>
          </a:xfrm>
          <a:prstGeom prst="rect">
            <a:avLst/>
          </a:prstGeom>
        </p:spPr>
        <p:txBody>
          <a:bodyPr lIns="0" tIns="0" rIns="0" bIns="0" rtlCol="0" anchor="t">
            <a:spAutoFit/>
          </a:bodyPr>
          <a:lstStyle/>
          <a:p>
            <a:pPr marL="0" lvl="0" indent="0" algn="l">
              <a:lnSpc>
                <a:spcPts val="3849"/>
              </a:lnSpc>
              <a:spcBef>
                <a:spcPct val="0"/>
              </a:spcBef>
            </a:pPr>
            <a:r>
              <a:rPr lang="en-US" sz="3499">
                <a:solidFill>
                  <a:srgbClr val="000000"/>
                </a:solidFill>
                <a:latin typeface="Baloo"/>
              </a:rPr>
              <a:t>G</a:t>
            </a:r>
            <a:r>
              <a:rPr lang="en-US" sz="3499" u="none" strike="noStrike">
                <a:solidFill>
                  <a:srgbClr val="000000"/>
                </a:solidFill>
                <a:latin typeface="Baloo"/>
              </a:rPr>
              <a:t>iúp mô hình có khả năng học và mô hình hóa các mẫu phức tạp trong dữ liệu mã nguồn</a:t>
            </a:r>
          </a:p>
        </p:txBody>
      </p:sp>
      <p:pic>
        <p:nvPicPr>
          <p:cNvPr id="27" name="Picture 27"/>
          <p:cNvPicPr>
            <a:picLocks noChangeAspect="1"/>
          </p:cNvPicPr>
          <p:nvPr/>
        </p:nvPicPr>
        <p:blipFill>
          <a:blip r:embed="rId2"/>
          <a:srcRect/>
          <a:stretch>
            <a:fillRect/>
          </a:stretch>
        </p:blipFill>
        <p:spPr>
          <a:xfrm>
            <a:off x="8516959" y="5605233"/>
            <a:ext cx="2216536" cy="432224"/>
          </a:xfrm>
          <a:prstGeom prst="rect">
            <a:avLst/>
          </a:prstGeom>
        </p:spPr>
      </p:pic>
      <p:pic>
        <p:nvPicPr>
          <p:cNvPr id="28" name="Picture 28"/>
          <p:cNvPicPr>
            <a:picLocks noChangeAspect="1"/>
          </p:cNvPicPr>
          <p:nvPr/>
        </p:nvPicPr>
        <p:blipFill>
          <a:blip r:embed="rId2"/>
          <a:srcRect/>
          <a:stretch>
            <a:fillRect/>
          </a:stretch>
        </p:blipFill>
        <p:spPr>
          <a:xfrm>
            <a:off x="8516959" y="7968758"/>
            <a:ext cx="2216536" cy="432224"/>
          </a:xfrm>
          <a:prstGeom prst="rect">
            <a:avLst/>
          </a:prstGeom>
        </p:spPr>
      </p:pic>
      <p:grpSp>
        <p:nvGrpSpPr>
          <p:cNvPr id="29" name="Group 29"/>
          <p:cNvGrpSpPr/>
          <p:nvPr/>
        </p:nvGrpSpPr>
        <p:grpSpPr>
          <a:xfrm>
            <a:off x="10564506" y="2388367"/>
            <a:ext cx="7432998" cy="2138903"/>
            <a:chOff x="0" y="0"/>
            <a:chExt cx="9910664" cy="2851871"/>
          </a:xfrm>
        </p:grpSpPr>
        <p:grpSp>
          <p:nvGrpSpPr>
            <p:cNvPr id="30" name="Group 30"/>
            <p:cNvGrpSpPr/>
            <p:nvPr/>
          </p:nvGrpSpPr>
          <p:grpSpPr>
            <a:xfrm>
              <a:off x="0" y="0"/>
              <a:ext cx="9910664" cy="2851871"/>
              <a:chOff x="0" y="0"/>
              <a:chExt cx="1957662" cy="563333"/>
            </a:xfrm>
          </p:grpSpPr>
          <p:sp>
            <p:nvSpPr>
              <p:cNvPr id="31" name="Freeform 31"/>
              <p:cNvSpPr/>
              <p:nvPr/>
            </p:nvSpPr>
            <p:spPr>
              <a:xfrm>
                <a:off x="0" y="0"/>
                <a:ext cx="1957662" cy="563333"/>
              </a:xfrm>
              <a:custGeom>
                <a:avLst/>
                <a:gdLst/>
                <a:ahLst/>
                <a:cxnLst/>
                <a:rect l="l" t="t" r="r" b="b"/>
                <a:pathLst>
                  <a:path w="1957662" h="563333">
                    <a:moveTo>
                      <a:pt x="53120" y="0"/>
                    </a:moveTo>
                    <a:lnTo>
                      <a:pt x="1904542" y="0"/>
                    </a:lnTo>
                    <a:cubicBezTo>
                      <a:pt x="1918631" y="0"/>
                      <a:pt x="1932142" y="5597"/>
                      <a:pt x="1942104" y="15558"/>
                    </a:cubicBezTo>
                    <a:cubicBezTo>
                      <a:pt x="1952065" y="25520"/>
                      <a:pt x="1957662" y="39031"/>
                      <a:pt x="1957662" y="53120"/>
                    </a:cubicBezTo>
                    <a:lnTo>
                      <a:pt x="1957662" y="510213"/>
                    </a:lnTo>
                    <a:cubicBezTo>
                      <a:pt x="1957662" y="524301"/>
                      <a:pt x="1952065" y="537812"/>
                      <a:pt x="1942104" y="547774"/>
                    </a:cubicBezTo>
                    <a:cubicBezTo>
                      <a:pt x="1932142" y="557736"/>
                      <a:pt x="1918631" y="563333"/>
                      <a:pt x="1904542" y="563333"/>
                    </a:cubicBezTo>
                    <a:lnTo>
                      <a:pt x="53120" y="563333"/>
                    </a:lnTo>
                    <a:cubicBezTo>
                      <a:pt x="39031" y="563333"/>
                      <a:pt x="25520" y="557736"/>
                      <a:pt x="15558" y="547774"/>
                    </a:cubicBezTo>
                    <a:cubicBezTo>
                      <a:pt x="5597" y="537812"/>
                      <a:pt x="0" y="524301"/>
                      <a:pt x="0" y="510213"/>
                    </a:cubicBezTo>
                    <a:lnTo>
                      <a:pt x="0" y="53120"/>
                    </a:lnTo>
                    <a:cubicBezTo>
                      <a:pt x="0" y="39031"/>
                      <a:pt x="5597" y="25520"/>
                      <a:pt x="15558" y="15558"/>
                    </a:cubicBezTo>
                    <a:cubicBezTo>
                      <a:pt x="25520" y="5597"/>
                      <a:pt x="39031" y="0"/>
                      <a:pt x="53120" y="0"/>
                    </a:cubicBezTo>
                    <a:close/>
                  </a:path>
                </a:pathLst>
              </a:custGeom>
              <a:solidFill>
                <a:srgbClr val="FFFFFF"/>
              </a:solidFill>
            </p:spPr>
          </p:sp>
          <p:sp>
            <p:nvSpPr>
              <p:cNvPr id="32" name="TextBox 32"/>
              <p:cNvSpPr txBox="1"/>
              <p:nvPr/>
            </p:nvSpPr>
            <p:spPr>
              <a:xfrm>
                <a:off x="0" y="-47625"/>
                <a:ext cx="1957662" cy="610958"/>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505238" y="453327"/>
              <a:ext cx="8900187" cy="1973791"/>
            </a:xfrm>
            <a:prstGeom prst="rect">
              <a:avLst/>
            </a:prstGeom>
          </p:spPr>
          <p:txBody>
            <a:bodyPr lIns="0" tIns="0" rIns="0" bIns="0" rtlCol="0" anchor="t">
              <a:spAutoFit/>
            </a:bodyPr>
            <a:lstStyle/>
            <a:p>
              <a:pPr marL="0" lvl="0" indent="0" algn="l">
                <a:lnSpc>
                  <a:spcPts val="3849"/>
                </a:lnSpc>
                <a:spcBef>
                  <a:spcPct val="0"/>
                </a:spcBef>
              </a:pPr>
              <a:r>
                <a:rPr lang="en-US" sz="3499">
                  <a:solidFill>
                    <a:srgbClr val="000000"/>
                  </a:solidFill>
                  <a:latin typeface="Baloo"/>
                </a:rPr>
                <a:t>B</a:t>
              </a:r>
              <a:r>
                <a:rPr lang="en-US" sz="3499" u="none" strike="noStrike">
                  <a:solidFill>
                    <a:srgbClr val="000000"/>
                  </a:solidFill>
                  <a:latin typeface="Baloo"/>
                </a:rPr>
                <a:t>ảo toàn thông tin trình tự trong mã và kết hợp thông tin luồng dữ liệu vốn có của nó tốt hơn</a:t>
              </a:r>
            </a:p>
          </p:txBody>
        </p:sp>
      </p:gr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9D6F3"/>
        </a:solidFill>
        <a:effectLst/>
      </p:bgPr>
    </p:bg>
    <p:spTree>
      <p:nvGrpSpPr>
        <p:cNvPr id="1" name=""/>
        <p:cNvGrpSpPr/>
        <p:nvPr/>
      </p:nvGrpSpPr>
      <p:grpSpPr>
        <a:xfrm>
          <a:off x="0" y="0"/>
          <a:ext cx="0" cy="0"/>
          <a:chOff x="0" y="0"/>
          <a:chExt cx="0" cy="0"/>
        </a:xfrm>
      </p:grpSpPr>
      <p:grpSp>
        <p:nvGrpSpPr>
          <p:cNvPr id="2" name="Group 2"/>
          <p:cNvGrpSpPr/>
          <p:nvPr/>
        </p:nvGrpSpPr>
        <p:grpSpPr>
          <a:xfrm>
            <a:off x="10564506" y="4095833"/>
            <a:ext cx="7432998" cy="2367503"/>
            <a:chOff x="0" y="0"/>
            <a:chExt cx="1957662" cy="623540"/>
          </a:xfrm>
        </p:grpSpPr>
        <p:sp>
          <p:nvSpPr>
            <p:cNvPr id="3" name="Freeform 3"/>
            <p:cNvSpPr/>
            <p:nvPr/>
          </p:nvSpPr>
          <p:spPr>
            <a:xfrm>
              <a:off x="0" y="0"/>
              <a:ext cx="1957662" cy="623540"/>
            </a:xfrm>
            <a:custGeom>
              <a:avLst/>
              <a:gdLst/>
              <a:ahLst/>
              <a:cxnLst/>
              <a:rect l="l" t="t" r="r" b="b"/>
              <a:pathLst>
                <a:path w="1957662" h="623540">
                  <a:moveTo>
                    <a:pt x="53120" y="0"/>
                  </a:moveTo>
                  <a:lnTo>
                    <a:pt x="1904542" y="0"/>
                  </a:lnTo>
                  <a:cubicBezTo>
                    <a:pt x="1918631" y="0"/>
                    <a:pt x="1932142" y="5597"/>
                    <a:pt x="1942104" y="15558"/>
                  </a:cubicBezTo>
                  <a:cubicBezTo>
                    <a:pt x="1952065" y="25520"/>
                    <a:pt x="1957662" y="39031"/>
                    <a:pt x="1957662" y="53120"/>
                  </a:cubicBezTo>
                  <a:lnTo>
                    <a:pt x="1957662" y="570420"/>
                  </a:lnTo>
                  <a:cubicBezTo>
                    <a:pt x="1957662" y="584509"/>
                    <a:pt x="1952065" y="598020"/>
                    <a:pt x="1942104" y="607982"/>
                  </a:cubicBezTo>
                  <a:cubicBezTo>
                    <a:pt x="1932142" y="617943"/>
                    <a:pt x="1918631" y="623540"/>
                    <a:pt x="1904542" y="623540"/>
                  </a:cubicBezTo>
                  <a:lnTo>
                    <a:pt x="53120" y="623540"/>
                  </a:lnTo>
                  <a:cubicBezTo>
                    <a:pt x="39031" y="623540"/>
                    <a:pt x="25520" y="617943"/>
                    <a:pt x="15558" y="607982"/>
                  </a:cubicBezTo>
                  <a:cubicBezTo>
                    <a:pt x="5597" y="598020"/>
                    <a:pt x="0" y="584509"/>
                    <a:pt x="0" y="570420"/>
                  </a:cubicBezTo>
                  <a:lnTo>
                    <a:pt x="0" y="53120"/>
                  </a:lnTo>
                  <a:cubicBezTo>
                    <a:pt x="0" y="39031"/>
                    <a:pt x="5597" y="25520"/>
                    <a:pt x="15558" y="15558"/>
                  </a:cubicBezTo>
                  <a:cubicBezTo>
                    <a:pt x="25520" y="5597"/>
                    <a:pt x="39031" y="0"/>
                    <a:pt x="53120" y="0"/>
                  </a:cubicBezTo>
                  <a:close/>
                </a:path>
              </a:pathLst>
            </a:custGeom>
            <a:solidFill>
              <a:srgbClr val="FFFFFF"/>
            </a:solidFill>
          </p:spPr>
        </p:sp>
        <p:sp>
          <p:nvSpPr>
            <p:cNvPr id="4" name="TextBox 4"/>
            <p:cNvSpPr txBox="1"/>
            <p:nvPr/>
          </p:nvSpPr>
          <p:spPr>
            <a:xfrm>
              <a:off x="0" y="-47625"/>
              <a:ext cx="1957662" cy="67116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564506" y="6691937"/>
            <a:ext cx="7432998" cy="2978660"/>
            <a:chOff x="0" y="0"/>
            <a:chExt cx="1957662" cy="784503"/>
          </a:xfrm>
        </p:grpSpPr>
        <p:sp>
          <p:nvSpPr>
            <p:cNvPr id="6" name="Freeform 6"/>
            <p:cNvSpPr/>
            <p:nvPr/>
          </p:nvSpPr>
          <p:spPr>
            <a:xfrm>
              <a:off x="0" y="0"/>
              <a:ext cx="1957662" cy="784503"/>
            </a:xfrm>
            <a:custGeom>
              <a:avLst/>
              <a:gdLst/>
              <a:ahLst/>
              <a:cxnLst/>
              <a:rect l="l" t="t" r="r" b="b"/>
              <a:pathLst>
                <a:path w="1957662" h="784503">
                  <a:moveTo>
                    <a:pt x="53120" y="0"/>
                  </a:moveTo>
                  <a:lnTo>
                    <a:pt x="1904542" y="0"/>
                  </a:lnTo>
                  <a:cubicBezTo>
                    <a:pt x="1918631" y="0"/>
                    <a:pt x="1932142" y="5597"/>
                    <a:pt x="1942104" y="15558"/>
                  </a:cubicBezTo>
                  <a:cubicBezTo>
                    <a:pt x="1952065" y="25520"/>
                    <a:pt x="1957662" y="39031"/>
                    <a:pt x="1957662" y="53120"/>
                  </a:cubicBezTo>
                  <a:lnTo>
                    <a:pt x="1957662" y="731383"/>
                  </a:lnTo>
                  <a:cubicBezTo>
                    <a:pt x="1957662" y="745472"/>
                    <a:pt x="1952065" y="758983"/>
                    <a:pt x="1942104" y="768945"/>
                  </a:cubicBezTo>
                  <a:cubicBezTo>
                    <a:pt x="1932142" y="778907"/>
                    <a:pt x="1918631" y="784503"/>
                    <a:pt x="1904542" y="784503"/>
                  </a:cubicBezTo>
                  <a:lnTo>
                    <a:pt x="53120" y="784503"/>
                  </a:lnTo>
                  <a:cubicBezTo>
                    <a:pt x="39031" y="784503"/>
                    <a:pt x="25520" y="778907"/>
                    <a:pt x="15558" y="768945"/>
                  </a:cubicBezTo>
                  <a:cubicBezTo>
                    <a:pt x="5597" y="758983"/>
                    <a:pt x="0" y="745472"/>
                    <a:pt x="0" y="731383"/>
                  </a:cubicBezTo>
                  <a:lnTo>
                    <a:pt x="0" y="53120"/>
                  </a:lnTo>
                  <a:cubicBezTo>
                    <a:pt x="0" y="39031"/>
                    <a:pt x="5597" y="25520"/>
                    <a:pt x="15558" y="15558"/>
                  </a:cubicBezTo>
                  <a:cubicBezTo>
                    <a:pt x="25520" y="5597"/>
                    <a:pt x="39031" y="0"/>
                    <a:pt x="53120" y="0"/>
                  </a:cubicBezTo>
                  <a:close/>
                </a:path>
              </a:pathLst>
            </a:custGeom>
            <a:solidFill>
              <a:srgbClr val="FFFFFF"/>
            </a:solidFill>
          </p:spPr>
        </p:sp>
        <p:sp>
          <p:nvSpPr>
            <p:cNvPr id="7" name="TextBox 7"/>
            <p:cNvSpPr txBox="1"/>
            <p:nvPr/>
          </p:nvSpPr>
          <p:spPr>
            <a:xfrm>
              <a:off x="0" y="-47625"/>
              <a:ext cx="1957662" cy="83212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290497" y="1732307"/>
            <a:ext cx="8797602" cy="2138903"/>
            <a:chOff x="0" y="0"/>
            <a:chExt cx="2317064" cy="563333"/>
          </a:xfrm>
        </p:grpSpPr>
        <p:sp>
          <p:nvSpPr>
            <p:cNvPr id="9" name="Freeform 9"/>
            <p:cNvSpPr/>
            <p:nvPr/>
          </p:nvSpPr>
          <p:spPr>
            <a:xfrm>
              <a:off x="0" y="0"/>
              <a:ext cx="2317064" cy="563333"/>
            </a:xfrm>
            <a:custGeom>
              <a:avLst/>
              <a:gdLst/>
              <a:ahLst/>
              <a:cxnLst/>
              <a:rect l="l" t="t" r="r" b="b"/>
              <a:pathLst>
                <a:path w="2317064" h="563333">
                  <a:moveTo>
                    <a:pt x="44880" y="0"/>
                  </a:moveTo>
                  <a:lnTo>
                    <a:pt x="2272184" y="0"/>
                  </a:lnTo>
                  <a:cubicBezTo>
                    <a:pt x="2284087" y="0"/>
                    <a:pt x="2295502" y="4728"/>
                    <a:pt x="2303919" y="13145"/>
                  </a:cubicBezTo>
                  <a:cubicBezTo>
                    <a:pt x="2312336" y="21562"/>
                    <a:pt x="2317064" y="32977"/>
                    <a:pt x="2317064" y="44880"/>
                  </a:cubicBezTo>
                  <a:lnTo>
                    <a:pt x="2317064" y="518452"/>
                  </a:lnTo>
                  <a:cubicBezTo>
                    <a:pt x="2317064" y="530355"/>
                    <a:pt x="2312336" y="541771"/>
                    <a:pt x="2303919" y="550187"/>
                  </a:cubicBezTo>
                  <a:cubicBezTo>
                    <a:pt x="2295502" y="558604"/>
                    <a:pt x="2284087" y="563333"/>
                    <a:pt x="2272184" y="563333"/>
                  </a:cubicBezTo>
                  <a:lnTo>
                    <a:pt x="44880" y="563333"/>
                  </a:lnTo>
                  <a:cubicBezTo>
                    <a:pt x="32977" y="563333"/>
                    <a:pt x="21562" y="558604"/>
                    <a:pt x="13145" y="550187"/>
                  </a:cubicBezTo>
                  <a:cubicBezTo>
                    <a:pt x="4728" y="541771"/>
                    <a:pt x="0" y="530355"/>
                    <a:pt x="0" y="518452"/>
                  </a:cubicBezTo>
                  <a:lnTo>
                    <a:pt x="0" y="44880"/>
                  </a:lnTo>
                  <a:cubicBezTo>
                    <a:pt x="0" y="32977"/>
                    <a:pt x="4728" y="21562"/>
                    <a:pt x="13145" y="13145"/>
                  </a:cubicBezTo>
                  <a:cubicBezTo>
                    <a:pt x="21562" y="4728"/>
                    <a:pt x="32977" y="0"/>
                    <a:pt x="44880" y="0"/>
                  </a:cubicBezTo>
                  <a:close/>
                </a:path>
              </a:pathLst>
            </a:custGeom>
            <a:solidFill>
              <a:srgbClr val="2D6097"/>
            </a:solidFill>
          </p:spPr>
        </p:sp>
        <p:sp>
          <p:nvSpPr>
            <p:cNvPr id="10" name="TextBox 10"/>
            <p:cNvSpPr txBox="1"/>
            <p:nvPr/>
          </p:nvSpPr>
          <p:spPr>
            <a:xfrm>
              <a:off x="0" y="-47625"/>
              <a:ext cx="2317064" cy="610958"/>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530840" y="2079447"/>
            <a:ext cx="8316915" cy="1473200"/>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CSGVD chỉ coi biểu đồ luồng điều khiển là input, thiếu thông tin khác như biểu đồ luồng dữ liệu và cây cú pháp trừu tượng</a:t>
            </a:r>
          </a:p>
        </p:txBody>
      </p:sp>
      <p:grpSp>
        <p:nvGrpSpPr>
          <p:cNvPr id="12" name="Group 12"/>
          <p:cNvGrpSpPr/>
          <p:nvPr/>
        </p:nvGrpSpPr>
        <p:grpSpPr>
          <a:xfrm>
            <a:off x="290497" y="4095833"/>
            <a:ext cx="8797602" cy="2367503"/>
            <a:chOff x="0" y="0"/>
            <a:chExt cx="2317064" cy="623540"/>
          </a:xfrm>
        </p:grpSpPr>
        <p:sp>
          <p:nvSpPr>
            <p:cNvPr id="13" name="Freeform 13"/>
            <p:cNvSpPr/>
            <p:nvPr/>
          </p:nvSpPr>
          <p:spPr>
            <a:xfrm>
              <a:off x="0" y="0"/>
              <a:ext cx="2317064" cy="623540"/>
            </a:xfrm>
            <a:custGeom>
              <a:avLst/>
              <a:gdLst/>
              <a:ahLst/>
              <a:cxnLst/>
              <a:rect l="l" t="t" r="r" b="b"/>
              <a:pathLst>
                <a:path w="2317064" h="623540">
                  <a:moveTo>
                    <a:pt x="44880" y="0"/>
                  </a:moveTo>
                  <a:lnTo>
                    <a:pt x="2272184" y="0"/>
                  </a:lnTo>
                  <a:cubicBezTo>
                    <a:pt x="2284087" y="0"/>
                    <a:pt x="2295502" y="4728"/>
                    <a:pt x="2303919" y="13145"/>
                  </a:cubicBezTo>
                  <a:cubicBezTo>
                    <a:pt x="2312336" y="21562"/>
                    <a:pt x="2317064" y="32977"/>
                    <a:pt x="2317064" y="44880"/>
                  </a:cubicBezTo>
                  <a:lnTo>
                    <a:pt x="2317064" y="578660"/>
                  </a:lnTo>
                  <a:cubicBezTo>
                    <a:pt x="2317064" y="590563"/>
                    <a:pt x="2312336" y="601978"/>
                    <a:pt x="2303919" y="610395"/>
                  </a:cubicBezTo>
                  <a:cubicBezTo>
                    <a:pt x="2295502" y="618812"/>
                    <a:pt x="2284087" y="623540"/>
                    <a:pt x="2272184" y="623540"/>
                  </a:cubicBezTo>
                  <a:lnTo>
                    <a:pt x="44880" y="623540"/>
                  </a:lnTo>
                  <a:cubicBezTo>
                    <a:pt x="32977" y="623540"/>
                    <a:pt x="21562" y="618812"/>
                    <a:pt x="13145" y="610395"/>
                  </a:cubicBezTo>
                  <a:cubicBezTo>
                    <a:pt x="4728" y="601978"/>
                    <a:pt x="0" y="590563"/>
                    <a:pt x="0" y="578660"/>
                  </a:cubicBezTo>
                  <a:lnTo>
                    <a:pt x="0" y="44880"/>
                  </a:lnTo>
                  <a:cubicBezTo>
                    <a:pt x="0" y="32977"/>
                    <a:pt x="4728" y="21562"/>
                    <a:pt x="13145" y="13145"/>
                  </a:cubicBezTo>
                  <a:cubicBezTo>
                    <a:pt x="21562" y="4728"/>
                    <a:pt x="32977" y="0"/>
                    <a:pt x="44880" y="0"/>
                  </a:cubicBezTo>
                  <a:close/>
                </a:path>
              </a:pathLst>
            </a:custGeom>
            <a:solidFill>
              <a:srgbClr val="2D6097"/>
            </a:solidFill>
          </p:spPr>
        </p:sp>
        <p:sp>
          <p:nvSpPr>
            <p:cNvPr id="14" name="TextBox 14"/>
            <p:cNvSpPr txBox="1"/>
            <p:nvPr/>
          </p:nvSpPr>
          <p:spPr>
            <a:xfrm>
              <a:off x="0" y="-47625"/>
              <a:ext cx="2317064" cy="671165"/>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509007" y="4314385"/>
            <a:ext cx="8360582" cy="1958975"/>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Dữ liệu C/C++ được xây dựng để phát hiện lỗ hổng ở cấp hàm (function-level), chủ yếu là bắt nguồn từ 2 dự án nguồn mở FFmpeg và QEMU</a:t>
            </a:r>
          </a:p>
        </p:txBody>
      </p:sp>
      <p:grpSp>
        <p:nvGrpSpPr>
          <p:cNvPr id="16" name="Group 16"/>
          <p:cNvGrpSpPr/>
          <p:nvPr/>
        </p:nvGrpSpPr>
        <p:grpSpPr>
          <a:xfrm>
            <a:off x="290497" y="6691937"/>
            <a:ext cx="8797602" cy="2978660"/>
            <a:chOff x="0" y="0"/>
            <a:chExt cx="2317064" cy="784503"/>
          </a:xfrm>
        </p:grpSpPr>
        <p:sp>
          <p:nvSpPr>
            <p:cNvPr id="17" name="Freeform 17"/>
            <p:cNvSpPr/>
            <p:nvPr/>
          </p:nvSpPr>
          <p:spPr>
            <a:xfrm>
              <a:off x="0" y="0"/>
              <a:ext cx="2317064" cy="784503"/>
            </a:xfrm>
            <a:custGeom>
              <a:avLst/>
              <a:gdLst/>
              <a:ahLst/>
              <a:cxnLst/>
              <a:rect l="l" t="t" r="r" b="b"/>
              <a:pathLst>
                <a:path w="2317064" h="784503">
                  <a:moveTo>
                    <a:pt x="44880" y="0"/>
                  </a:moveTo>
                  <a:lnTo>
                    <a:pt x="2272184" y="0"/>
                  </a:lnTo>
                  <a:cubicBezTo>
                    <a:pt x="2284087" y="0"/>
                    <a:pt x="2295502" y="4728"/>
                    <a:pt x="2303919" y="13145"/>
                  </a:cubicBezTo>
                  <a:cubicBezTo>
                    <a:pt x="2312336" y="21562"/>
                    <a:pt x="2317064" y="32977"/>
                    <a:pt x="2317064" y="44880"/>
                  </a:cubicBezTo>
                  <a:lnTo>
                    <a:pt x="2317064" y="739623"/>
                  </a:lnTo>
                  <a:cubicBezTo>
                    <a:pt x="2317064" y="751526"/>
                    <a:pt x="2312336" y="762941"/>
                    <a:pt x="2303919" y="771358"/>
                  </a:cubicBezTo>
                  <a:cubicBezTo>
                    <a:pt x="2295502" y="779775"/>
                    <a:pt x="2284087" y="784503"/>
                    <a:pt x="2272184" y="784503"/>
                  </a:cubicBezTo>
                  <a:lnTo>
                    <a:pt x="44880" y="784503"/>
                  </a:lnTo>
                  <a:cubicBezTo>
                    <a:pt x="32977" y="784503"/>
                    <a:pt x="21562" y="779775"/>
                    <a:pt x="13145" y="771358"/>
                  </a:cubicBezTo>
                  <a:cubicBezTo>
                    <a:pt x="4728" y="762941"/>
                    <a:pt x="0" y="751526"/>
                    <a:pt x="0" y="739623"/>
                  </a:cubicBezTo>
                  <a:lnTo>
                    <a:pt x="0" y="44880"/>
                  </a:lnTo>
                  <a:cubicBezTo>
                    <a:pt x="0" y="32977"/>
                    <a:pt x="4728" y="21562"/>
                    <a:pt x="13145" y="13145"/>
                  </a:cubicBezTo>
                  <a:cubicBezTo>
                    <a:pt x="21562" y="4728"/>
                    <a:pt x="32977" y="0"/>
                    <a:pt x="44880" y="0"/>
                  </a:cubicBezTo>
                  <a:close/>
                </a:path>
              </a:pathLst>
            </a:custGeom>
            <a:solidFill>
              <a:srgbClr val="2D6097"/>
            </a:solidFill>
          </p:spPr>
        </p:sp>
        <p:sp>
          <p:nvSpPr>
            <p:cNvPr id="18" name="TextBox 18"/>
            <p:cNvSpPr txBox="1"/>
            <p:nvPr/>
          </p:nvSpPr>
          <p:spPr>
            <a:xfrm>
              <a:off x="0" y="-47625"/>
              <a:ext cx="2317064" cy="832128"/>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509007" y="7458954"/>
            <a:ext cx="8360582" cy="1473200"/>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Mẫu dữ liệu cấp hàm (function-level) tập trung vào thông tin thủ tục nội bộ và thiếu thông tin liên thủ tục</a:t>
            </a:r>
          </a:p>
        </p:txBody>
      </p:sp>
      <p:pic>
        <p:nvPicPr>
          <p:cNvPr id="20" name="Picture 20"/>
          <p:cNvPicPr>
            <a:picLocks noChangeAspect="1"/>
          </p:cNvPicPr>
          <p:nvPr/>
        </p:nvPicPr>
        <p:blipFill>
          <a:blip r:embed="rId2"/>
          <a:srcRect/>
          <a:stretch>
            <a:fillRect/>
          </a:stretch>
        </p:blipFill>
        <p:spPr>
          <a:xfrm>
            <a:off x="8516959" y="2585647"/>
            <a:ext cx="2216536" cy="432224"/>
          </a:xfrm>
          <a:prstGeom prst="rect">
            <a:avLst/>
          </a:prstGeom>
        </p:spPr>
      </p:pic>
      <p:sp>
        <p:nvSpPr>
          <p:cNvPr id="21" name="TextBox 21"/>
          <p:cNvSpPr txBox="1"/>
          <p:nvPr/>
        </p:nvSpPr>
        <p:spPr>
          <a:xfrm>
            <a:off x="10943435" y="4659085"/>
            <a:ext cx="6675140" cy="1473200"/>
          </a:xfrm>
          <a:prstGeom prst="rect">
            <a:avLst/>
          </a:prstGeom>
        </p:spPr>
        <p:txBody>
          <a:bodyPr lIns="0" tIns="0" rIns="0" bIns="0" rtlCol="0" anchor="t">
            <a:spAutoFit/>
          </a:bodyPr>
          <a:lstStyle/>
          <a:p>
            <a:pPr marL="0" lvl="0" indent="0" algn="l">
              <a:lnSpc>
                <a:spcPts val="3849"/>
              </a:lnSpc>
              <a:spcBef>
                <a:spcPct val="0"/>
              </a:spcBef>
            </a:pPr>
            <a:r>
              <a:rPr lang="en-US" sz="3499">
                <a:solidFill>
                  <a:srgbClr val="000000"/>
                </a:solidFill>
                <a:latin typeface="Baloo"/>
              </a:rPr>
              <a:t>Các tập dữ liệu hiếm có thể dẫn đến việc khái quát hoá mô hình kém</a:t>
            </a:r>
          </a:p>
        </p:txBody>
      </p:sp>
      <p:sp>
        <p:nvSpPr>
          <p:cNvPr id="22" name="TextBox 22"/>
          <p:cNvSpPr txBox="1"/>
          <p:nvPr/>
        </p:nvSpPr>
        <p:spPr>
          <a:xfrm>
            <a:off x="10943435" y="6973179"/>
            <a:ext cx="6675140" cy="2444750"/>
          </a:xfrm>
          <a:prstGeom prst="rect">
            <a:avLst/>
          </a:prstGeom>
        </p:spPr>
        <p:txBody>
          <a:bodyPr lIns="0" tIns="0" rIns="0" bIns="0" rtlCol="0" anchor="t">
            <a:spAutoFit/>
          </a:bodyPr>
          <a:lstStyle/>
          <a:p>
            <a:pPr marL="0" lvl="0" indent="0" algn="l">
              <a:lnSpc>
                <a:spcPts val="3849"/>
              </a:lnSpc>
              <a:spcBef>
                <a:spcPct val="0"/>
              </a:spcBef>
            </a:pPr>
            <a:r>
              <a:rPr lang="en-US" sz="3499">
                <a:solidFill>
                  <a:srgbClr val="000000"/>
                </a:solidFill>
                <a:latin typeface="Baloo"/>
              </a:rPr>
              <a:t>Khiến mô hình không thể nắm bắt được thông tin cuộc gọi macro và liên thủ tục, gây khó khăn cho việc tìm hiểu tiềm năng bản chất của lỗ hổng</a:t>
            </a:r>
          </a:p>
        </p:txBody>
      </p:sp>
      <p:pic>
        <p:nvPicPr>
          <p:cNvPr id="23" name="Picture 23"/>
          <p:cNvPicPr>
            <a:picLocks noChangeAspect="1"/>
          </p:cNvPicPr>
          <p:nvPr/>
        </p:nvPicPr>
        <p:blipFill>
          <a:blip r:embed="rId2"/>
          <a:srcRect/>
          <a:stretch>
            <a:fillRect/>
          </a:stretch>
        </p:blipFill>
        <p:spPr>
          <a:xfrm>
            <a:off x="8516959" y="4949173"/>
            <a:ext cx="2216536" cy="432224"/>
          </a:xfrm>
          <a:prstGeom prst="rect">
            <a:avLst/>
          </a:prstGeom>
        </p:spPr>
      </p:pic>
      <p:pic>
        <p:nvPicPr>
          <p:cNvPr id="24" name="Picture 24"/>
          <p:cNvPicPr>
            <a:picLocks noChangeAspect="1"/>
          </p:cNvPicPr>
          <p:nvPr/>
        </p:nvPicPr>
        <p:blipFill>
          <a:blip r:embed="rId2"/>
          <a:srcRect/>
          <a:stretch>
            <a:fillRect/>
          </a:stretch>
        </p:blipFill>
        <p:spPr>
          <a:xfrm>
            <a:off x="8516959" y="7541298"/>
            <a:ext cx="2216536" cy="432224"/>
          </a:xfrm>
          <a:prstGeom prst="rect">
            <a:avLst/>
          </a:prstGeom>
        </p:spPr>
      </p:pic>
      <p:sp>
        <p:nvSpPr>
          <p:cNvPr id="25" name="TextBox 25"/>
          <p:cNvSpPr txBox="1"/>
          <p:nvPr/>
        </p:nvSpPr>
        <p:spPr>
          <a:xfrm>
            <a:off x="2587500" y="619125"/>
            <a:ext cx="13113001" cy="8667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NHƯỢC ĐIỂM CỦA MÔ HÌNH</a:t>
            </a:r>
          </a:p>
        </p:txBody>
      </p:sp>
      <p:grpSp>
        <p:nvGrpSpPr>
          <p:cNvPr id="26" name="Group 26"/>
          <p:cNvGrpSpPr/>
          <p:nvPr/>
        </p:nvGrpSpPr>
        <p:grpSpPr>
          <a:xfrm>
            <a:off x="10564506" y="1732307"/>
            <a:ext cx="7432998" cy="2138903"/>
            <a:chOff x="0" y="0"/>
            <a:chExt cx="9910664" cy="2851871"/>
          </a:xfrm>
        </p:grpSpPr>
        <p:grpSp>
          <p:nvGrpSpPr>
            <p:cNvPr id="27" name="Group 27"/>
            <p:cNvGrpSpPr/>
            <p:nvPr/>
          </p:nvGrpSpPr>
          <p:grpSpPr>
            <a:xfrm>
              <a:off x="0" y="0"/>
              <a:ext cx="9910664" cy="2851871"/>
              <a:chOff x="0" y="0"/>
              <a:chExt cx="1957662" cy="563333"/>
            </a:xfrm>
          </p:grpSpPr>
          <p:sp>
            <p:nvSpPr>
              <p:cNvPr id="28" name="Freeform 28"/>
              <p:cNvSpPr/>
              <p:nvPr/>
            </p:nvSpPr>
            <p:spPr>
              <a:xfrm>
                <a:off x="0" y="0"/>
                <a:ext cx="1957662" cy="563333"/>
              </a:xfrm>
              <a:custGeom>
                <a:avLst/>
                <a:gdLst/>
                <a:ahLst/>
                <a:cxnLst/>
                <a:rect l="l" t="t" r="r" b="b"/>
                <a:pathLst>
                  <a:path w="1957662" h="563333">
                    <a:moveTo>
                      <a:pt x="53120" y="0"/>
                    </a:moveTo>
                    <a:lnTo>
                      <a:pt x="1904542" y="0"/>
                    </a:lnTo>
                    <a:cubicBezTo>
                      <a:pt x="1918631" y="0"/>
                      <a:pt x="1932142" y="5597"/>
                      <a:pt x="1942104" y="15558"/>
                    </a:cubicBezTo>
                    <a:cubicBezTo>
                      <a:pt x="1952065" y="25520"/>
                      <a:pt x="1957662" y="39031"/>
                      <a:pt x="1957662" y="53120"/>
                    </a:cubicBezTo>
                    <a:lnTo>
                      <a:pt x="1957662" y="510213"/>
                    </a:lnTo>
                    <a:cubicBezTo>
                      <a:pt x="1957662" y="524301"/>
                      <a:pt x="1952065" y="537812"/>
                      <a:pt x="1942104" y="547774"/>
                    </a:cubicBezTo>
                    <a:cubicBezTo>
                      <a:pt x="1932142" y="557736"/>
                      <a:pt x="1918631" y="563333"/>
                      <a:pt x="1904542" y="563333"/>
                    </a:cubicBezTo>
                    <a:lnTo>
                      <a:pt x="53120" y="563333"/>
                    </a:lnTo>
                    <a:cubicBezTo>
                      <a:pt x="39031" y="563333"/>
                      <a:pt x="25520" y="557736"/>
                      <a:pt x="15558" y="547774"/>
                    </a:cubicBezTo>
                    <a:cubicBezTo>
                      <a:pt x="5597" y="537812"/>
                      <a:pt x="0" y="524301"/>
                      <a:pt x="0" y="510213"/>
                    </a:cubicBezTo>
                    <a:lnTo>
                      <a:pt x="0" y="53120"/>
                    </a:lnTo>
                    <a:cubicBezTo>
                      <a:pt x="0" y="39031"/>
                      <a:pt x="5597" y="25520"/>
                      <a:pt x="15558" y="15558"/>
                    </a:cubicBezTo>
                    <a:cubicBezTo>
                      <a:pt x="25520" y="5597"/>
                      <a:pt x="39031" y="0"/>
                      <a:pt x="53120" y="0"/>
                    </a:cubicBezTo>
                    <a:close/>
                  </a:path>
                </a:pathLst>
              </a:custGeom>
              <a:solidFill>
                <a:srgbClr val="FFFFFF"/>
              </a:solidFill>
            </p:spPr>
          </p:sp>
          <p:sp>
            <p:nvSpPr>
              <p:cNvPr id="29" name="TextBox 29"/>
              <p:cNvSpPr txBox="1"/>
              <p:nvPr/>
            </p:nvSpPr>
            <p:spPr>
              <a:xfrm>
                <a:off x="0" y="-47625"/>
                <a:ext cx="1957662" cy="610958"/>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505238" y="777177"/>
              <a:ext cx="8900187" cy="1326091"/>
            </a:xfrm>
            <a:prstGeom prst="rect">
              <a:avLst/>
            </a:prstGeom>
          </p:spPr>
          <p:txBody>
            <a:bodyPr lIns="0" tIns="0" rIns="0" bIns="0" rtlCol="0" anchor="t">
              <a:spAutoFit/>
            </a:bodyPr>
            <a:lstStyle/>
            <a:p>
              <a:pPr marL="0" lvl="0" indent="0" algn="l">
                <a:lnSpc>
                  <a:spcPts val="3849"/>
                </a:lnSpc>
                <a:spcBef>
                  <a:spcPct val="0"/>
                </a:spcBef>
              </a:pPr>
              <a:r>
                <a:rPr lang="en-US" sz="3499">
                  <a:solidFill>
                    <a:srgbClr val="000000"/>
                  </a:solidFill>
                  <a:latin typeface="Baloo"/>
                </a:rPr>
                <a:t>Hạn chế khả năng phát hiện lỗ hổng liên quan</a:t>
              </a:r>
            </a:p>
          </p:txBody>
        </p:sp>
      </p:gr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9D6F3"/>
        </a:solidFill>
        <a:effectLst/>
      </p:bgPr>
    </p:bg>
    <p:spTree>
      <p:nvGrpSpPr>
        <p:cNvPr id="1" name=""/>
        <p:cNvGrpSpPr/>
        <p:nvPr/>
      </p:nvGrpSpPr>
      <p:grpSpPr>
        <a:xfrm>
          <a:off x="0" y="0"/>
          <a:ext cx="0" cy="0"/>
          <a:chOff x="0" y="0"/>
          <a:chExt cx="0" cy="0"/>
        </a:xfrm>
      </p:grpSpPr>
      <p:sp>
        <p:nvSpPr>
          <p:cNvPr id="2" name="TextBox 2"/>
          <p:cNvSpPr txBox="1"/>
          <p:nvPr/>
        </p:nvSpPr>
        <p:spPr>
          <a:xfrm>
            <a:off x="2587500" y="1076325"/>
            <a:ext cx="13113001" cy="8667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NHƯỢC ĐIỂM CỦA MÔ HÌNH</a:t>
            </a:r>
          </a:p>
        </p:txBody>
      </p:sp>
      <p:grpSp>
        <p:nvGrpSpPr>
          <p:cNvPr id="3" name="Group 3"/>
          <p:cNvGrpSpPr/>
          <p:nvPr/>
        </p:nvGrpSpPr>
        <p:grpSpPr>
          <a:xfrm>
            <a:off x="262546" y="5952718"/>
            <a:ext cx="17707007" cy="2286988"/>
            <a:chOff x="0" y="0"/>
            <a:chExt cx="4663574" cy="602334"/>
          </a:xfrm>
        </p:grpSpPr>
        <p:sp>
          <p:nvSpPr>
            <p:cNvPr id="4" name="Freeform 4"/>
            <p:cNvSpPr/>
            <p:nvPr/>
          </p:nvSpPr>
          <p:spPr>
            <a:xfrm>
              <a:off x="0" y="0"/>
              <a:ext cx="4663574" cy="602334"/>
            </a:xfrm>
            <a:custGeom>
              <a:avLst/>
              <a:gdLst/>
              <a:ahLst/>
              <a:cxnLst/>
              <a:rect l="l" t="t" r="r" b="b"/>
              <a:pathLst>
                <a:path w="4663574" h="602334">
                  <a:moveTo>
                    <a:pt x="22298" y="0"/>
                  </a:moveTo>
                  <a:lnTo>
                    <a:pt x="4641276" y="0"/>
                  </a:lnTo>
                  <a:cubicBezTo>
                    <a:pt x="4653590" y="0"/>
                    <a:pt x="4663574" y="9983"/>
                    <a:pt x="4663574" y="22298"/>
                  </a:cubicBezTo>
                  <a:lnTo>
                    <a:pt x="4663574" y="580036"/>
                  </a:lnTo>
                  <a:cubicBezTo>
                    <a:pt x="4663574" y="585950"/>
                    <a:pt x="4661224" y="591621"/>
                    <a:pt x="4657043" y="595803"/>
                  </a:cubicBezTo>
                  <a:cubicBezTo>
                    <a:pt x="4652861" y="599985"/>
                    <a:pt x="4647189" y="602334"/>
                    <a:pt x="4641276" y="602334"/>
                  </a:cubicBezTo>
                  <a:lnTo>
                    <a:pt x="22298" y="602334"/>
                  </a:lnTo>
                  <a:cubicBezTo>
                    <a:pt x="9983" y="602334"/>
                    <a:pt x="0" y="592351"/>
                    <a:pt x="0" y="580036"/>
                  </a:cubicBezTo>
                  <a:lnTo>
                    <a:pt x="0" y="22298"/>
                  </a:lnTo>
                  <a:cubicBezTo>
                    <a:pt x="0" y="16384"/>
                    <a:pt x="2349" y="10713"/>
                    <a:pt x="6531" y="6531"/>
                  </a:cubicBezTo>
                  <a:cubicBezTo>
                    <a:pt x="10713" y="2349"/>
                    <a:pt x="16384" y="0"/>
                    <a:pt x="22298" y="0"/>
                  </a:cubicBezTo>
                  <a:close/>
                </a:path>
              </a:pathLst>
            </a:custGeom>
            <a:solidFill>
              <a:srgbClr val="2D6097"/>
            </a:solidFill>
          </p:spPr>
        </p:sp>
        <p:sp>
          <p:nvSpPr>
            <p:cNvPr id="5" name="TextBox 5"/>
            <p:cNvSpPr txBox="1"/>
            <p:nvPr/>
          </p:nvSpPr>
          <p:spPr>
            <a:xfrm>
              <a:off x="0" y="-47625"/>
              <a:ext cx="4663574" cy="64995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22969" y="6616027"/>
            <a:ext cx="15993673" cy="988944"/>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FFFFFF"/>
                </a:solidFill>
                <a:latin typeface="Baloo"/>
              </a:rPr>
              <a:t>Để đạt hiệu suất tốt, CSGVD yêu cầu một lượng dữ liệu huấn luyện phong phú để học được các mẫu và đặc trưng đa dạng từ cả chuỗi và đồ thị mã nguồn</a:t>
            </a:r>
          </a:p>
        </p:txBody>
      </p:sp>
      <p:grpSp>
        <p:nvGrpSpPr>
          <p:cNvPr id="7" name="Group 7"/>
          <p:cNvGrpSpPr/>
          <p:nvPr/>
        </p:nvGrpSpPr>
        <p:grpSpPr>
          <a:xfrm>
            <a:off x="10592456" y="3175639"/>
            <a:ext cx="7432998" cy="2138903"/>
            <a:chOff x="0" y="0"/>
            <a:chExt cx="1957662" cy="563333"/>
          </a:xfrm>
        </p:grpSpPr>
        <p:sp>
          <p:nvSpPr>
            <p:cNvPr id="8" name="Freeform 8"/>
            <p:cNvSpPr/>
            <p:nvPr/>
          </p:nvSpPr>
          <p:spPr>
            <a:xfrm>
              <a:off x="0" y="0"/>
              <a:ext cx="1957662" cy="563333"/>
            </a:xfrm>
            <a:custGeom>
              <a:avLst/>
              <a:gdLst/>
              <a:ahLst/>
              <a:cxnLst/>
              <a:rect l="l" t="t" r="r" b="b"/>
              <a:pathLst>
                <a:path w="1957662" h="563333">
                  <a:moveTo>
                    <a:pt x="53120" y="0"/>
                  </a:moveTo>
                  <a:lnTo>
                    <a:pt x="1904542" y="0"/>
                  </a:lnTo>
                  <a:cubicBezTo>
                    <a:pt x="1918631" y="0"/>
                    <a:pt x="1932142" y="5597"/>
                    <a:pt x="1942104" y="15558"/>
                  </a:cubicBezTo>
                  <a:cubicBezTo>
                    <a:pt x="1952065" y="25520"/>
                    <a:pt x="1957662" y="39031"/>
                    <a:pt x="1957662" y="53120"/>
                  </a:cubicBezTo>
                  <a:lnTo>
                    <a:pt x="1957662" y="510213"/>
                  </a:lnTo>
                  <a:cubicBezTo>
                    <a:pt x="1957662" y="524301"/>
                    <a:pt x="1952065" y="537812"/>
                    <a:pt x="1942104" y="547774"/>
                  </a:cubicBezTo>
                  <a:cubicBezTo>
                    <a:pt x="1932142" y="557736"/>
                    <a:pt x="1918631" y="563333"/>
                    <a:pt x="1904542" y="563333"/>
                  </a:cubicBezTo>
                  <a:lnTo>
                    <a:pt x="53120" y="563333"/>
                  </a:lnTo>
                  <a:cubicBezTo>
                    <a:pt x="39031" y="563333"/>
                    <a:pt x="25520" y="557736"/>
                    <a:pt x="15558" y="547774"/>
                  </a:cubicBezTo>
                  <a:cubicBezTo>
                    <a:pt x="5597" y="537812"/>
                    <a:pt x="0" y="524301"/>
                    <a:pt x="0" y="510213"/>
                  </a:cubicBezTo>
                  <a:lnTo>
                    <a:pt x="0" y="53120"/>
                  </a:lnTo>
                  <a:cubicBezTo>
                    <a:pt x="0" y="39031"/>
                    <a:pt x="5597" y="25520"/>
                    <a:pt x="15558" y="15558"/>
                  </a:cubicBezTo>
                  <a:cubicBezTo>
                    <a:pt x="25520" y="5597"/>
                    <a:pt x="39031" y="0"/>
                    <a:pt x="53120" y="0"/>
                  </a:cubicBezTo>
                  <a:close/>
                </a:path>
              </a:pathLst>
            </a:custGeom>
            <a:solidFill>
              <a:srgbClr val="FFFFFF"/>
            </a:solidFill>
          </p:spPr>
        </p:sp>
        <p:sp>
          <p:nvSpPr>
            <p:cNvPr id="9" name="TextBox 9"/>
            <p:cNvSpPr txBox="1"/>
            <p:nvPr/>
          </p:nvSpPr>
          <p:spPr>
            <a:xfrm>
              <a:off x="0" y="-47625"/>
              <a:ext cx="1957662" cy="610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318447" y="3175639"/>
            <a:ext cx="8797602" cy="2138903"/>
            <a:chOff x="0" y="0"/>
            <a:chExt cx="2317064" cy="563333"/>
          </a:xfrm>
        </p:grpSpPr>
        <p:sp>
          <p:nvSpPr>
            <p:cNvPr id="11" name="Freeform 11"/>
            <p:cNvSpPr/>
            <p:nvPr/>
          </p:nvSpPr>
          <p:spPr>
            <a:xfrm>
              <a:off x="0" y="0"/>
              <a:ext cx="2317064" cy="563333"/>
            </a:xfrm>
            <a:custGeom>
              <a:avLst/>
              <a:gdLst/>
              <a:ahLst/>
              <a:cxnLst/>
              <a:rect l="l" t="t" r="r" b="b"/>
              <a:pathLst>
                <a:path w="2317064" h="563333">
                  <a:moveTo>
                    <a:pt x="44880" y="0"/>
                  </a:moveTo>
                  <a:lnTo>
                    <a:pt x="2272184" y="0"/>
                  </a:lnTo>
                  <a:cubicBezTo>
                    <a:pt x="2284087" y="0"/>
                    <a:pt x="2295502" y="4728"/>
                    <a:pt x="2303919" y="13145"/>
                  </a:cubicBezTo>
                  <a:cubicBezTo>
                    <a:pt x="2312336" y="21562"/>
                    <a:pt x="2317064" y="32977"/>
                    <a:pt x="2317064" y="44880"/>
                  </a:cubicBezTo>
                  <a:lnTo>
                    <a:pt x="2317064" y="518452"/>
                  </a:lnTo>
                  <a:cubicBezTo>
                    <a:pt x="2317064" y="530355"/>
                    <a:pt x="2312336" y="541771"/>
                    <a:pt x="2303919" y="550187"/>
                  </a:cubicBezTo>
                  <a:cubicBezTo>
                    <a:pt x="2295502" y="558604"/>
                    <a:pt x="2284087" y="563333"/>
                    <a:pt x="2272184" y="563333"/>
                  </a:cubicBezTo>
                  <a:lnTo>
                    <a:pt x="44880" y="563333"/>
                  </a:lnTo>
                  <a:cubicBezTo>
                    <a:pt x="32977" y="563333"/>
                    <a:pt x="21562" y="558604"/>
                    <a:pt x="13145" y="550187"/>
                  </a:cubicBezTo>
                  <a:cubicBezTo>
                    <a:pt x="4728" y="541771"/>
                    <a:pt x="0" y="530355"/>
                    <a:pt x="0" y="518452"/>
                  </a:cubicBezTo>
                  <a:lnTo>
                    <a:pt x="0" y="44880"/>
                  </a:lnTo>
                  <a:cubicBezTo>
                    <a:pt x="0" y="32977"/>
                    <a:pt x="4728" y="21562"/>
                    <a:pt x="13145" y="13145"/>
                  </a:cubicBezTo>
                  <a:cubicBezTo>
                    <a:pt x="21562" y="4728"/>
                    <a:pt x="32977" y="0"/>
                    <a:pt x="44880" y="0"/>
                  </a:cubicBezTo>
                  <a:close/>
                </a:path>
              </a:pathLst>
            </a:custGeom>
            <a:solidFill>
              <a:srgbClr val="2D6097"/>
            </a:solidFill>
          </p:spPr>
        </p:sp>
        <p:sp>
          <p:nvSpPr>
            <p:cNvPr id="12" name="TextBox 12"/>
            <p:cNvSpPr txBox="1"/>
            <p:nvPr/>
          </p:nvSpPr>
          <p:spPr>
            <a:xfrm>
              <a:off x="0" y="-47625"/>
              <a:ext cx="2317064" cy="61095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558791" y="3522779"/>
            <a:ext cx="8316915" cy="1473200"/>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Cấu trúc phức tạp hơn do kết hợp cả hai phương pháp nhúng chuỗi và nhúng đồ thị</a:t>
            </a:r>
          </a:p>
        </p:txBody>
      </p:sp>
      <p:pic>
        <p:nvPicPr>
          <p:cNvPr id="14" name="Picture 14"/>
          <p:cNvPicPr>
            <a:picLocks noChangeAspect="1"/>
          </p:cNvPicPr>
          <p:nvPr/>
        </p:nvPicPr>
        <p:blipFill>
          <a:blip r:embed="rId2"/>
          <a:srcRect/>
          <a:stretch>
            <a:fillRect/>
          </a:stretch>
        </p:blipFill>
        <p:spPr>
          <a:xfrm>
            <a:off x="8544910" y="4028979"/>
            <a:ext cx="2216536" cy="432224"/>
          </a:xfrm>
          <a:prstGeom prst="rect">
            <a:avLst/>
          </a:prstGeom>
        </p:spPr>
      </p:pic>
      <p:sp>
        <p:nvSpPr>
          <p:cNvPr id="15" name="TextBox 15"/>
          <p:cNvSpPr txBox="1"/>
          <p:nvPr/>
        </p:nvSpPr>
        <p:spPr>
          <a:xfrm>
            <a:off x="10971385" y="3522779"/>
            <a:ext cx="6675140" cy="1473200"/>
          </a:xfrm>
          <a:prstGeom prst="rect">
            <a:avLst/>
          </a:prstGeom>
        </p:spPr>
        <p:txBody>
          <a:bodyPr lIns="0" tIns="0" rIns="0" bIns="0" rtlCol="0" anchor="t">
            <a:spAutoFit/>
          </a:bodyPr>
          <a:lstStyle/>
          <a:p>
            <a:pPr marL="0" lvl="0" indent="0" algn="l">
              <a:lnSpc>
                <a:spcPts val="3849"/>
              </a:lnSpc>
              <a:spcBef>
                <a:spcPct val="0"/>
              </a:spcBef>
            </a:pPr>
            <a:r>
              <a:rPr lang="en-US" sz="3499">
                <a:solidFill>
                  <a:srgbClr val="000000"/>
                </a:solidFill>
                <a:latin typeface="Baloo"/>
              </a:rPr>
              <a:t>Đòi hỏi nhiều tài nguyên tính toán và kiến thức chuyên sâu để triển khai hiệu quả</a:t>
            </a: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2349754"/>
            <a:chOff x="0" y="0"/>
            <a:chExt cx="4274726" cy="618865"/>
          </a:xfrm>
        </p:grpSpPr>
        <p:sp>
          <p:nvSpPr>
            <p:cNvPr id="3" name="Freeform 3"/>
            <p:cNvSpPr/>
            <p:nvPr/>
          </p:nvSpPr>
          <p:spPr>
            <a:xfrm>
              <a:off x="0" y="0"/>
              <a:ext cx="4274726" cy="618865"/>
            </a:xfrm>
            <a:custGeom>
              <a:avLst/>
              <a:gdLst/>
              <a:ahLst/>
              <a:cxnLst/>
              <a:rect l="l" t="t" r="r" b="b"/>
              <a:pathLst>
                <a:path w="4274726" h="618865">
                  <a:moveTo>
                    <a:pt x="22896" y="0"/>
                  </a:moveTo>
                  <a:lnTo>
                    <a:pt x="4251830" y="0"/>
                  </a:lnTo>
                  <a:cubicBezTo>
                    <a:pt x="4264475" y="0"/>
                    <a:pt x="4274726" y="10251"/>
                    <a:pt x="4274726" y="22896"/>
                  </a:cubicBezTo>
                  <a:lnTo>
                    <a:pt x="4274726" y="595969"/>
                  </a:lnTo>
                  <a:cubicBezTo>
                    <a:pt x="4274726" y="608614"/>
                    <a:pt x="4264475" y="618865"/>
                    <a:pt x="4251830" y="618865"/>
                  </a:cubicBezTo>
                  <a:lnTo>
                    <a:pt x="22896" y="618865"/>
                  </a:lnTo>
                  <a:cubicBezTo>
                    <a:pt x="16823" y="618865"/>
                    <a:pt x="11000" y="616453"/>
                    <a:pt x="6706" y="612159"/>
                  </a:cubicBezTo>
                  <a:cubicBezTo>
                    <a:pt x="2412" y="607865"/>
                    <a:pt x="0" y="602042"/>
                    <a:pt x="0" y="595969"/>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66649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482530" y="1418447"/>
            <a:ext cx="13322940" cy="17049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CÔNG VIỆC MÀ NHÓM THỰC HIỆN LẬP TRÌNH VÀ TRIỂN KHAI CHO DEMO</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08.</a:t>
            </a:r>
          </a:p>
        </p:txBody>
      </p:sp>
      <p:sp>
        <p:nvSpPr>
          <p:cNvPr id="7" name="TextBox 7"/>
          <p:cNvSpPr txBox="1"/>
          <p:nvPr/>
        </p:nvSpPr>
        <p:spPr>
          <a:xfrm>
            <a:off x="1028700" y="4611851"/>
            <a:ext cx="16230600" cy="3460750"/>
          </a:xfrm>
          <a:prstGeom prst="rect">
            <a:avLst/>
          </a:prstGeom>
        </p:spPr>
        <p:txBody>
          <a:bodyPr lIns="0" tIns="0" rIns="0" bIns="0" rtlCol="0" anchor="t">
            <a:spAutoFit/>
          </a:bodyPr>
          <a:lstStyle/>
          <a:p>
            <a:pPr marL="0" lvl="1" indent="0">
              <a:lnSpc>
                <a:spcPts val="6299"/>
              </a:lnSpc>
              <a:spcBef>
                <a:spcPct val="0"/>
              </a:spcBef>
            </a:pPr>
            <a:r>
              <a:rPr lang="en-US" sz="4500" u="none" strike="noStrike">
                <a:solidFill>
                  <a:srgbClr val="000000"/>
                </a:solidFill>
                <a:latin typeface="Arimo Bold"/>
              </a:rPr>
              <a:t>Thực hiện theo mô hình ReGVD</a:t>
            </a:r>
          </a:p>
          <a:p>
            <a:pPr marL="971550" lvl="1" indent="-485775">
              <a:lnSpc>
                <a:spcPts val="6299"/>
              </a:lnSpc>
              <a:buFont typeface="Arial"/>
              <a:buChar char="•"/>
            </a:pPr>
            <a:r>
              <a:rPr lang="en-US" sz="4500" u="none" strike="noStrike">
                <a:solidFill>
                  <a:srgbClr val="000000"/>
                </a:solidFill>
                <a:latin typeface="Arimo Bold"/>
              </a:rPr>
              <a:t>Giai đoạn tiền xử lý dữ liệu</a:t>
            </a:r>
          </a:p>
          <a:p>
            <a:pPr marL="0" lvl="1" indent="0">
              <a:lnSpc>
                <a:spcPts val="4900"/>
              </a:lnSpc>
              <a:spcBef>
                <a:spcPct val="0"/>
              </a:spcBef>
            </a:pPr>
            <a:r>
              <a:rPr lang="en-US" sz="3500" u="none" strike="noStrike">
                <a:solidFill>
                  <a:srgbClr val="000000"/>
                </a:solidFill>
                <a:latin typeface="Arimo Bold"/>
              </a:rPr>
              <a:t>Đầu vào: </a:t>
            </a:r>
            <a:r>
              <a:rPr lang="en-US" sz="3500" u="none" strike="noStrike">
                <a:solidFill>
                  <a:srgbClr val="000000"/>
                </a:solidFill>
                <a:latin typeface="Arimo"/>
              </a:rPr>
              <a:t>Mã nguồn được biểu diễn dưới dạng </a:t>
            </a:r>
            <a:r>
              <a:rPr lang="en-US" sz="3500" u="none" strike="noStrike">
                <a:solidFill>
                  <a:srgbClr val="38B6FF"/>
                </a:solidFill>
                <a:latin typeface="Arimo"/>
              </a:rPr>
              <a:t>đồ thị</a:t>
            </a:r>
            <a:r>
              <a:rPr lang="en-US" sz="3500" u="none" strike="noStrike">
                <a:solidFill>
                  <a:srgbClr val="000000"/>
                </a:solidFill>
                <a:latin typeface="Arimo"/>
              </a:rPr>
              <a:t>, trong đó các </a:t>
            </a:r>
            <a:r>
              <a:rPr lang="en-US" sz="3500" u="none" strike="noStrike">
                <a:solidFill>
                  <a:srgbClr val="38B6FF"/>
                </a:solidFill>
                <a:latin typeface="Arimo"/>
              </a:rPr>
              <a:t>thành phần của mã</a:t>
            </a:r>
            <a:r>
              <a:rPr lang="en-US" sz="3500" u="none" strike="noStrike">
                <a:solidFill>
                  <a:srgbClr val="000000"/>
                </a:solidFill>
                <a:latin typeface="Arimo"/>
              </a:rPr>
              <a:t> (hàm, biến, lớp, phương thức) được biểu diễn bằng </a:t>
            </a:r>
            <a:r>
              <a:rPr lang="en-US" sz="3500" u="none" strike="noStrike">
                <a:solidFill>
                  <a:srgbClr val="38B6FF"/>
                </a:solidFill>
                <a:latin typeface="Arimo"/>
              </a:rPr>
              <a:t>các đỉnh</a:t>
            </a:r>
            <a:r>
              <a:rPr lang="en-US" sz="3500" u="none" strike="noStrike">
                <a:solidFill>
                  <a:srgbClr val="000000"/>
                </a:solidFill>
                <a:latin typeface="Arimo"/>
              </a:rPr>
              <a:t> và </a:t>
            </a:r>
            <a:r>
              <a:rPr lang="en-US" sz="3500" u="none" strike="noStrike">
                <a:solidFill>
                  <a:srgbClr val="38B6FF"/>
                </a:solidFill>
                <a:latin typeface="Arimo"/>
              </a:rPr>
              <a:t>mối quan hệ giữa chúng</a:t>
            </a:r>
            <a:r>
              <a:rPr lang="en-US" sz="3500" u="none" strike="noStrike">
                <a:solidFill>
                  <a:srgbClr val="000000"/>
                </a:solidFill>
                <a:latin typeface="Arimo"/>
              </a:rPr>
              <a:t> được biểu diễn bằng </a:t>
            </a:r>
            <a:r>
              <a:rPr lang="en-US" sz="3500" u="none" strike="noStrike">
                <a:solidFill>
                  <a:srgbClr val="38B6FF"/>
                </a:solidFill>
                <a:latin typeface="Arimo"/>
              </a:rPr>
              <a:t>các cạnh</a:t>
            </a:r>
            <a:r>
              <a:rPr lang="en-US" sz="3500" u="none" strike="noStrike">
                <a:solidFill>
                  <a:srgbClr val="000000"/>
                </a:solidFill>
                <a:latin typeface="Arimo"/>
              </a:rPr>
              <a:t> của đồ thị. </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2349754"/>
            <a:chOff x="0" y="0"/>
            <a:chExt cx="4274726" cy="618865"/>
          </a:xfrm>
        </p:grpSpPr>
        <p:sp>
          <p:nvSpPr>
            <p:cNvPr id="3" name="Freeform 3"/>
            <p:cNvSpPr/>
            <p:nvPr/>
          </p:nvSpPr>
          <p:spPr>
            <a:xfrm>
              <a:off x="0" y="0"/>
              <a:ext cx="4274726" cy="618865"/>
            </a:xfrm>
            <a:custGeom>
              <a:avLst/>
              <a:gdLst/>
              <a:ahLst/>
              <a:cxnLst/>
              <a:rect l="l" t="t" r="r" b="b"/>
              <a:pathLst>
                <a:path w="4274726" h="618865">
                  <a:moveTo>
                    <a:pt x="22896" y="0"/>
                  </a:moveTo>
                  <a:lnTo>
                    <a:pt x="4251830" y="0"/>
                  </a:lnTo>
                  <a:cubicBezTo>
                    <a:pt x="4264475" y="0"/>
                    <a:pt x="4274726" y="10251"/>
                    <a:pt x="4274726" y="22896"/>
                  </a:cubicBezTo>
                  <a:lnTo>
                    <a:pt x="4274726" y="595969"/>
                  </a:lnTo>
                  <a:cubicBezTo>
                    <a:pt x="4274726" y="608614"/>
                    <a:pt x="4264475" y="618865"/>
                    <a:pt x="4251830" y="618865"/>
                  </a:cubicBezTo>
                  <a:lnTo>
                    <a:pt x="22896" y="618865"/>
                  </a:lnTo>
                  <a:cubicBezTo>
                    <a:pt x="16823" y="618865"/>
                    <a:pt x="11000" y="616453"/>
                    <a:pt x="6706" y="612159"/>
                  </a:cubicBezTo>
                  <a:cubicBezTo>
                    <a:pt x="2412" y="607865"/>
                    <a:pt x="0" y="602042"/>
                    <a:pt x="0" y="595969"/>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66649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482530" y="1418447"/>
            <a:ext cx="13322940" cy="17049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CÔNG VIỆC MÀ NHÓM THỰC HIỆN LẬP TRÌNH VÀ TRIỂN KHAI CHO DEMO</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08.</a:t>
            </a:r>
          </a:p>
        </p:txBody>
      </p:sp>
      <p:sp>
        <p:nvSpPr>
          <p:cNvPr id="7" name="TextBox 7"/>
          <p:cNvSpPr txBox="1"/>
          <p:nvPr/>
        </p:nvSpPr>
        <p:spPr>
          <a:xfrm>
            <a:off x="1028700" y="3738207"/>
            <a:ext cx="16230600" cy="5756275"/>
          </a:xfrm>
          <a:prstGeom prst="rect">
            <a:avLst/>
          </a:prstGeom>
        </p:spPr>
        <p:txBody>
          <a:bodyPr lIns="0" tIns="0" rIns="0" bIns="0" rtlCol="0" anchor="t">
            <a:spAutoFit/>
          </a:bodyPr>
          <a:lstStyle/>
          <a:p>
            <a:pPr marL="971550" lvl="1" indent="-485775" algn="l">
              <a:lnSpc>
                <a:spcPts val="6299"/>
              </a:lnSpc>
              <a:buFont typeface="Arial"/>
              <a:buChar char="•"/>
            </a:pPr>
            <a:r>
              <a:rPr lang="en-US" sz="4500" u="none" strike="noStrike">
                <a:solidFill>
                  <a:srgbClr val="000000"/>
                </a:solidFill>
                <a:latin typeface="Arimo Bold"/>
              </a:rPr>
              <a:t>Giai đoạn nhúng đồ thị </a:t>
            </a:r>
          </a:p>
          <a:p>
            <a:pPr marL="0" lvl="1" indent="0" algn="l">
              <a:lnSpc>
                <a:spcPts val="4900"/>
              </a:lnSpc>
              <a:spcBef>
                <a:spcPct val="0"/>
              </a:spcBef>
            </a:pPr>
            <a:r>
              <a:rPr lang="en-US" sz="3500" u="none" strike="noStrike">
                <a:solidFill>
                  <a:srgbClr val="000000"/>
                </a:solidFill>
                <a:latin typeface="Arimo Bold"/>
              </a:rPr>
              <a:t>Nhúng đỉnh: </a:t>
            </a:r>
            <a:r>
              <a:rPr lang="en-US" sz="3500" u="none" strike="noStrike">
                <a:solidFill>
                  <a:srgbClr val="000000"/>
                </a:solidFill>
                <a:latin typeface="Arimo"/>
              </a:rPr>
              <a:t>Biểu diễn thông tin của từng thành phần trong đồ thị mã nguồn. Thông thường, các phép nhúng đỉnh như </a:t>
            </a:r>
            <a:r>
              <a:rPr lang="en-US" sz="3500" u="none" strike="noStrike">
                <a:solidFill>
                  <a:srgbClr val="38B6FF"/>
                </a:solidFill>
                <a:latin typeface="Arimo"/>
              </a:rPr>
              <a:t>GraphSAGE, GAT</a:t>
            </a:r>
            <a:r>
              <a:rPr lang="en-US" sz="3500" u="none" strike="noStrike">
                <a:solidFill>
                  <a:srgbClr val="000000"/>
                </a:solidFill>
                <a:latin typeface="Arimo"/>
              </a:rPr>
              <a:t> (Graph Attention Network) hoặc </a:t>
            </a:r>
            <a:r>
              <a:rPr lang="en-US" sz="3500" u="none" strike="noStrike">
                <a:solidFill>
                  <a:srgbClr val="38B6FF"/>
                </a:solidFill>
                <a:latin typeface="Arimo"/>
              </a:rPr>
              <a:t>GCN</a:t>
            </a:r>
            <a:r>
              <a:rPr lang="en-US" sz="3500" u="none" strike="noStrike">
                <a:solidFill>
                  <a:srgbClr val="000000"/>
                </a:solidFill>
                <a:latin typeface="Arimo"/>
              </a:rPr>
              <a:t> (Graph Convolutional Network) được sử dụng để biểu diễn các </a:t>
            </a:r>
            <a:r>
              <a:rPr lang="en-US" sz="3500" u="none" strike="noStrike">
                <a:solidFill>
                  <a:srgbClr val="38B6FF"/>
                </a:solidFill>
                <a:latin typeface="Arimo"/>
              </a:rPr>
              <a:t>đặc trưng của đỉnh</a:t>
            </a:r>
            <a:r>
              <a:rPr lang="en-US" sz="3500" u="none" strike="noStrike">
                <a:solidFill>
                  <a:srgbClr val="000000"/>
                </a:solidFill>
                <a:latin typeface="Arimo"/>
              </a:rPr>
              <a:t> dựa trên </a:t>
            </a:r>
            <a:r>
              <a:rPr lang="en-US" sz="3500" u="none" strike="noStrike">
                <a:solidFill>
                  <a:srgbClr val="38B6FF"/>
                </a:solidFill>
                <a:latin typeface="Arimo"/>
              </a:rPr>
              <a:t>thông tin cục bộ và môi trường xung quanh</a:t>
            </a:r>
            <a:r>
              <a:rPr lang="en-US" sz="3500" u="none" strike="noStrike">
                <a:solidFill>
                  <a:srgbClr val="000000"/>
                </a:solidFill>
                <a:latin typeface="Arimo"/>
              </a:rPr>
              <a:t>. </a:t>
            </a:r>
          </a:p>
          <a:p>
            <a:pPr marL="0" lvl="1" indent="0" algn="l">
              <a:lnSpc>
                <a:spcPts val="4900"/>
              </a:lnSpc>
              <a:spcBef>
                <a:spcPct val="0"/>
              </a:spcBef>
            </a:pPr>
            <a:r>
              <a:rPr lang="en-US" sz="3500" u="none" strike="noStrike">
                <a:solidFill>
                  <a:srgbClr val="000000"/>
                </a:solidFill>
                <a:latin typeface="Arimo Bold"/>
              </a:rPr>
              <a:t>Nhúng cạnh:</a:t>
            </a:r>
            <a:r>
              <a:rPr lang="en-US" sz="3500" u="none" strike="noStrike">
                <a:solidFill>
                  <a:srgbClr val="000000"/>
                </a:solidFill>
                <a:latin typeface="Arimo"/>
              </a:rPr>
              <a:t> Biểu diễn các mối quan hệ giữa các thành phần trong đồ thị. Các phương pháp nhúng cạnh, chẳng hạn như </a:t>
            </a:r>
            <a:r>
              <a:rPr lang="en-US" sz="3500" u="none" strike="noStrike">
                <a:solidFill>
                  <a:srgbClr val="38B6FF"/>
                </a:solidFill>
                <a:latin typeface="Arimo"/>
              </a:rPr>
              <a:t>GraphSAGE hoặc GAT</a:t>
            </a:r>
            <a:r>
              <a:rPr lang="en-US" sz="3500" u="none" strike="noStrike">
                <a:solidFill>
                  <a:srgbClr val="000000"/>
                </a:solidFill>
                <a:latin typeface="Arimo"/>
              </a:rPr>
              <a:t>, có thể được sử dụng để</a:t>
            </a:r>
            <a:r>
              <a:rPr lang="en-US" sz="3500" u="none" strike="noStrike">
                <a:solidFill>
                  <a:srgbClr val="38B6FF"/>
                </a:solidFill>
                <a:latin typeface="Arimo"/>
              </a:rPr>
              <a:t> tính toán biểu diễn</a:t>
            </a:r>
            <a:r>
              <a:rPr lang="en-US" sz="3500" u="none" strike="noStrike">
                <a:solidFill>
                  <a:srgbClr val="000000"/>
                </a:solidFill>
                <a:latin typeface="Arimo"/>
              </a:rPr>
              <a:t> dựa trên </a:t>
            </a:r>
            <a:r>
              <a:rPr lang="en-US" sz="3500" u="none" strike="noStrike">
                <a:solidFill>
                  <a:srgbClr val="38B6FF"/>
                </a:solidFill>
                <a:latin typeface="Arimo"/>
              </a:rPr>
              <a:t>thông tin của đỉnh kề và trọng số của cạnh</a:t>
            </a:r>
            <a:r>
              <a:rPr lang="en-US" sz="3500" u="none" strike="noStrike">
                <a:solidFill>
                  <a:srgbClr val="000000"/>
                </a:solidFill>
                <a:latin typeface="Arimo"/>
              </a:rPr>
              <a:t>. </a:t>
            </a: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2349754"/>
            <a:chOff x="0" y="0"/>
            <a:chExt cx="4274726" cy="618865"/>
          </a:xfrm>
        </p:grpSpPr>
        <p:sp>
          <p:nvSpPr>
            <p:cNvPr id="3" name="Freeform 3"/>
            <p:cNvSpPr/>
            <p:nvPr/>
          </p:nvSpPr>
          <p:spPr>
            <a:xfrm>
              <a:off x="0" y="0"/>
              <a:ext cx="4274726" cy="618865"/>
            </a:xfrm>
            <a:custGeom>
              <a:avLst/>
              <a:gdLst/>
              <a:ahLst/>
              <a:cxnLst/>
              <a:rect l="l" t="t" r="r" b="b"/>
              <a:pathLst>
                <a:path w="4274726" h="618865">
                  <a:moveTo>
                    <a:pt x="22896" y="0"/>
                  </a:moveTo>
                  <a:lnTo>
                    <a:pt x="4251830" y="0"/>
                  </a:lnTo>
                  <a:cubicBezTo>
                    <a:pt x="4264475" y="0"/>
                    <a:pt x="4274726" y="10251"/>
                    <a:pt x="4274726" y="22896"/>
                  </a:cubicBezTo>
                  <a:lnTo>
                    <a:pt x="4274726" y="595969"/>
                  </a:lnTo>
                  <a:cubicBezTo>
                    <a:pt x="4274726" y="608614"/>
                    <a:pt x="4264475" y="618865"/>
                    <a:pt x="4251830" y="618865"/>
                  </a:cubicBezTo>
                  <a:lnTo>
                    <a:pt x="22896" y="618865"/>
                  </a:lnTo>
                  <a:cubicBezTo>
                    <a:pt x="16823" y="618865"/>
                    <a:pt x="11000" y="616453"/>
                    <a:pt x="6706" y="612159"/>
                  </a:cubicBezTo>
                  <a:cubicBezTo>
                    <a:pt x="2412" y="607865"/>
                    <a:pt x="0" y="602042"/>
                    <a:pt x="0" y="595969"/>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66649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482530" y="1418447"/>
            <a:ext cx="13322940" cy="17049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CÔNG VIỆC MÀ NHÓM THỰC HIỆN LẬP TRÌNH VÀ TRIỂN KHAI CHO DEMO</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08.</a:t>
            </a:r>
          </a:p>
        </p:txBody>
      </p:sp>
      <p:sp>
        <p:nvSpPr>
          <p:cNvPr id="7" name="TextBox 7"/>
          <p:cNvSpPr txBox="1"/>
          <p:nvPr/>
        </p:nvSpPr>
        <p:spPr>
          <a:xfrm>
            <a:off x="1028700" y="4769495"/>
            <a:ext cx="16230600" cy="3279775"/>
          </a:xfrm>
          <a:prstGeom prst="rect">
            <a:avLst/>
          </a:prstGeom>
        </p:spPr>
        <p:txBody>
          <a:bodyPr lIns="0" tIns="0" rIns="0" bIns="0" rtlCol="0" anchor="t">
            <a:spAutoFit/>
          </a:bodyPr>
          <a:lstStyle/>
          <a:p>
            <a:pPr marL="971550" lvl="1" indent="-485775" algn="l">
              <a:lnSpc>
                <a:spcPts val="6299"/>
              </a:lnSpc>
              <a:buFont typeface="Arial"/>
              <a:buChar char="•"/>
            </a:pPr>
            <a:r>
              <a:rPr lang="en-US" sz="4500" u="none" strike="noStrike">
                <a:solidFill>
                  <a:srgbClr val="000000"/>
                </a:solidFill>
                <a:latin typeface="Arimo Bold"/>
              </a:rPr>
              <a:t>Giai đoạn trích xuất đặc trưng</a:t>
            </a:r>
          </a:p>
          <a:p>
            <a:pPr marL="0" lvl="1" indent="0" algn="l">
              <a:lnSpc>
                <a:spcPts val="4900"/>
              </a:lnSpc>
              <a:spcBef>
                <a:spcPct val="0"/>
              </a:spcBef>
            </a:pPr>
            <a:r>
              <a:rPr lang="en-US" sz="3500" u="none" strike="noStrike">
                <a:solidFill>
                  <a:srgbClr val="000000"/>
                </a:solidFill>
                <a:latin typeface="Arimo Bold"/>
              </a:rPr>
              <a:t>Kết hợp đặc trưng: </a:t>
            </a:r>
            <a:r>
              <a:rPr lang="en-US" sz="3500" u="none" strike="noStrike">
                <a:solidFill>
                  <a:srgbClr val="000000"/>
                </a:solidFill>
                <a:latin typeface="Arimo"/>
              </a:rPr>
              <a:t>Kết hợp đặc trưng của các đỉnh và cạnh để tạo ra </a:t>
            </a:r>
            <a:r>
              <a:rPr lang="en-US" sz="3500" u="none" strike="noStrike">
                <a:solidFill>
                  <a:srgbClr val="38B6FF"/>
                </a:solidFill>
                <a:latin typeface="Arimo"/>
              </a:rPr>
              <a:t>biểu diễn tổng thể</a:t>
            </a:r>
            <a:r>
              <a:rPr lang="en-US" sz="3500" u="none" strike="noStrike">
                <a:solidFill>
                  <a:srgbClr val="000000"/>
                </a:solidFill>
                <a:latin typeface="Arimo"/>
              </a:rPr>
              <a:t> cho mỗi thành phần trong đồ thị mã nguồn. Phương pháp thông thường là kết hợp các đặc trưng bằng cách </a:t>
            </a:r>
            <a:r>
              <a:rPr lang="en-US" sz="3500" u="none" strike="noStrike">
                <a:solidFill>
                  <a:srgbClr val="38B6FF"/>
                </a:solidFill>
                <a:latin typeface="Arimo"/>
              </a:rPr>
              <a:t>ghép nối, cộng hoặc trung bình hóa</a:t>
            </a:r>
            <a:r>
              <a:rPr lang="en-US" sz="3500" u="none" strike="noStrike">
                <a:solidFill>
                  <a:srgbClr val="000000"/>
                </a:solidFill>
                <a:latin typeface="Arimo"/>
              </a:rPr>
              <a:t> để tạo ra biểu diễn tổng hợp. </a:t>
            </a: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2349754"/>
            <a:chOff x="0" y="0"/>
            <a:chExt cx="4274726" cy="618865"/>
          </a:xfrm>
        </p:grpSpPr>
        <p:sp>
          <p:nvSpPr>
            <p:cNvPr id="3" name="Freeform 3"/>
            <p:cNvSpPr/>
            <p:nvPr/>
          </p:nvSpPr>
          <p:spPr>
            <a:xfrm>
              <a:off x="0" y="0"/>
              <a:ext cx="4274726" cy="618865"/>
            </a:xfrm>
            <a:custGeom>
              <a:avLst/>
              <a:gdLst/>
              <a:ahLst/>
              <a:cxnLst/>
              <a:rect l="l" t="t" r="r" b="b"/>
              <a:pathLst>
                <a:path w="4274726" h="618865">
                  <a:moveTo>
                    <a:pt x="22896" y="0"/>
                  </a:moveTo>
                  <a:lnTo>
                    <a:pt x="4251830" y="0"/>
                  </a:lnTo>
                  <a:cubicBezTo>
                    <a:pt x="4264475" y="0"/>
                    <a:pt x="4274726" y="10251"/>
                    <a:pt x="4274726" y="22896"/>
                  </a:cubicBezTo>
                  <a:lnTo>
                    <a:pt x="4274726" y="595969"/>
                  </a:lnTo>
                  <a:cubicBezTo>
                    <a:pt x="4274726" y="608614"/>
                    <a:pt x="4264475" y="618865"/>
                    <a:pt x="4251830" y="618865"/>
                  </a:cubicBezTo>
                  <a:lnTo>
                    <a:pt x="22896" y="618865"/>
                  </a:lnTo>
                  <a:cubicBezTo>
                    <a:pt x="16823" y="618865"/>
                    <a:pt x="11000" y="616453"/>
                    <a:pt x="6706" y="612159"/>
                  </a:cubicBezTo>
                  <a:cubicBezTo>
                    <a:pt x="2412" y="607865"/>
                    <a:pt x="0" y="602042"/>
                    <a:pt x="0" y="595969"/>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66649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482530" y="1418447"/>
            <a:ext cx="13322940" cy="17049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CÔNG VIỆC MÀ NHÓM THỰC HIỆN LẬP TRÌNH VÀ TRIỂN KHAI CHO DEMO</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08.</a:t>
            </a:r>
          </a:p>
        </p:txBody>
      </p:sp>
      <p:sp>
        <p:nvSpPr>
          <p:cNvPr id="7" name="TextBox 7"/>
          <p:cNvSpPr txBox="1"/>
          <p:nvPr/>
        </p:nvSpPr>
        <p:spPr>
          <a:xfrm>
            <a:off x="1028700" y="4612041"/>
            <a:ext cx="16230600" cy="3279775"/>
          </a:xfrm>
          <a:prstGeom prst="rect">
            <a:avLst/>
          </a:prstGeom>
        </p:spPr>
        <p:txBody>
          <a:bodyPr lIns="0" tIns="0" rIns="0" bIns="0" rtlCol="0" anchor="t">
            <a:spAutoFit/>
          </a:bodyPr>
          <a:lstStyle/>
          <a:p>
            <a:pPr marL="971550" lvl="1" indent="-485775" algn="l">
              <a:lnSpc>
                <a:spcPts val="6299"/>
              </a:lnSpc>
              <a:buFont typeface="Arial"/>
              <a:buChar char="•"/>
            </a:pPr>
            <a:r>
              <a:rPr lang="en-US" sz="4500" u="none" strike="noStrike">
                <a:solidFill>
                  <a:srgbClr val="000000"/>
                </a:solidFill>
                <a:latin typeface="Arimo Bold"/>
              </a:rPr>
              <a:t>Giai đoạn phát hiện lỗ hổng</a:t>
            </a:r>
          </a:p>
          <a:p>
            <a:pPr marL="0" lvl="1" indent="0" algn="l">
              <a:lnSpc>
                <a:spcPts val="4900"/>
              </a:lnSpc>
              <a:spcBef>
                <a:spcPct val="0"/>
              </a:spcBef>
            </a:pPr>
            <a:r>
              <a:rPr lang="en-US" sz="3500" u="none" strike="noStrike">
                <a:solidFill>
                  <a:srgbClr val="000000"/>
                </a:solidFill>
                <a:latin typeface="Arimo Bold"/>
              </a:rPr>
              <a:t>Phân loại: </a:t>
            </a:r>
            <a:r>
              <a:rPr lang="en-US" sz="3500" u="none" strike="noStrike">
                <a:solidFill>
                  <a:srgbClr val="000000"/>
                </a:solidFill>
                <a:latin typeface="Arimo"/>
              </a:rPr>
              <a:t>Sử dụng một mô hình phân loại hoặc học máy để </a:t>
            </a:r>
            <a:r>
              <a:rPr lang="en-US" sz="3500" u="none" strike="noStrike">
                <a:solidFill>
                  <a:srgbClr val="38B6FF"/>
                </a:solidFill>
                <a:latin typeface="Arimo"/>
              </a:rPr>
              <a:t>phân loại và phát hiện lỗ hổng</a:t>
            </a:r>
            <a:r>
              <a:rPr lang="en-US" sz="3500" u="none" strike="noStrike">
                <a:solidFill>
                  <a:srgbClr val="000000"/>
                </a:solidFill>
                <a:latin typeface="Arimo"/>
              </a:rPr>
              <a:t> trong mã nguồn dựa trên biểu diễn tổng hợp. Các mô hình phân loại thường được huấn luyện trên tập dữ liệu được gán nhãn để nhận diện các mẫu lỗ hổng và phân loại các thành phần mã nguồn. </a:t>
            </a: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2349754"/>
            <a:chOff x="0" y="0"/>
            <a:chExt cx="4274726" cy="618865"/>
          </a:xfrm>
        </p:grpSpPr>
        <p:sp>
          <p:nvSpPr>
            <p:cNvPr id="3" name="Freeform 3"/>
            <p:cNvSpPr/>
            <p:nvPr/>
          </p:nvSpPr>
          <p:spPr>
            <a:xfrm>
              <a:off x="0" y="0"/>
              <a:ext cx="4274726" cy="618865"/>
            </a:xfrm>
            <a:custGeom>
              <a:avLst/>
              <a:gdLst/>
              <a:ahLst/>
              <a:cxnLst/>
              <a:rect l="l" t="t" r="r" b="b"/>
              <a:pathLst>
                <a:path w="4274726" h="618865">
                  <a:moveTo>
                    <a:pt x="22896" y="0"/>
                  </a:moveTo>
                  <a:lnTo>
                    <a:pt x="4251830" y="0"/>
                  </a:lnTo>
                  <a:cubicBezTo>
                    <a:pt x="4264475" y="0"/>
                    <a:pt x="4274726" y="10251"/>
                    <a:pt x="4274726" y="22896"/>
                  </a:cubicBezTo>
                  <a:lnTo>
                    <a:pt x="4274726" y="595969"/>
                  </a:lnTo>
                  <a:cubicBezTo>
                    <a:pt x="4274726" y="608614"/>
                    <a:pt x="4264475" y="618865"/>
                    <a:pt x="4251830" y="618865"/>
                  </a:cubicBezTo>
                  <a:lnTo>
                    <a:pt x="22896" y="618865"/>
                  </a:lnTo>
                  <a:cubicBezTo>
                    <a:pt x="16823" y="618865"/>
                    <a:pt x="11000" y="616453"/>
                    <a:pt x="6706" y="612159"/>
                  </a:cubicBezTo>
                  <a:cubicBezTo>
                    <a:pt x="2412" y="607865"/>
                    <a:pt x="0" y="602042"/>
                    <a:pt x="0" y="595969"/>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66649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482530" y="1418447"/>
            <a:ext cx="13322940" cy="17049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CÔNG VIỆC MÀ NHÓM THỰC HIỆN LẬP TRÌNH VÀ TRIỂN KHAI CHO DEMO</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08.</a:t>
            </a:r>
          </a:p>
        </p:txBody>
      </p:sp>
      <p:sp>
        <p:nvSpPr>
          <p:cNvPr id="7" name="TextBox 7"/>
          <p:cNvSpPr txBox="1"/>
          <p:nvPr/>
        </p:nvSpPr>
        <p:spPr>
          <a:xfrm>
            <a:off x="1692760" y="5038725"/>
            <a:ext cx="14902480" cy="1590675"/>
          </a:xfrm>
          <a:prstGeom prst="rect">
            <a:avLst/>
          </a:prstGeom>
        </p:spPr>
        <p:txBody>
          <a:bodyPr lIns="0" tIns="0" rIns="0" bIns="0" rtlCol="0" anchor="t">
            <a:spAutoFit/>
          </a:bodyPr>
          <a:lstStyle/>
          <a:p>
            <a:pPr algn="ctr">
              <a:lnSpc>
                <a:spcPts val="6299"/>
              </a:lnSpc>
            </a:pPr>
            <a:r>
              <a:rPr lang="en-US" sz="4500" u="none" strike="noStrike">
                <a:solidFill>
                  <a:srgbClr val="000000"/>
                </a:solidFill>
                <a:latin typeface="Arimo Bold"/>
              </a:rPr>
              <a:t>Vậy phương pháp này có những ưu và nhược điểm gì so với CSGVD? </a:t>
            </a: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9D6F3"/>
        </a:solidFill>
        <a:effectLst/>
      </p:bgPr>
    </p:bg>
    <p:spTree>
      <p:nvGrpSpPr>
        <p:cNvPr id="1" name=""/>
        <p:cNvGrpSpPr/>
        <p:nvPr/>
      </p:nvGrpSpPr>
      <p:grpSpPr>
        <a:xfrm>
          <a:off x="0" y="0"/>
          <a:ext cx="0" cy="0"/>
          <a:chOff x="0" y="0"/>
          <a:chExt cx="0" cy="0"/>
        </a:xfrm>
      </p:grpSpPr>
      <p:grpSp>
        <p:nvGrpSpPr>
          <p:cNvPr id="2" name="Group 2"/>
          <p:cNvGrpSpPr/>
          <p:nvPr/>
        </p:nvGrpSpPr>
        <p:grpSpPr>
          <a:xfrm>
            <a:off x="254549" y="1478933"/>
            <a:ext cx="8797602" cy="8572375"/>
            <a:chOff x="0" y="0"/>
            <a:chExt cx="2317064" cy="2257745"/>
          </a:xfrm>
        </p:grpSpPr>
        <p:sp>
          <p:nvSpPr>
            <p:cNvPr id="3" name="Freeform 3"/>
            <p:cNvSpPr/>
            <p:nvPr/>
          </p:nvSpPr>
          <p:spPr>
            <a:xfrm>
              <a:off x="0" y="0"/>
              <a:ext cx="2317064" cy="2257745"/>
            </a:xfrm>
            <a:custGeom>
              <a:avLst/>
              <a:gdLst/>
              <a:ahLst/>
              <a:cxnLst/>
              <a:rect l="l" t="t" r="r" b="b"/>
              <a:pathLst>
                <a:path w="2317064" h="2257745">
                  <a:moveTo>
                    <a:pt x="44880" y="0"/>
                  </a:moveTo>
                  <a:lnTo>
                    <a:pt x="2272184" y="0"/>
                  </a:lnTo>
                  <a:cubicBezTo>
                    <a:pt x="2284087" y="0"/>
                    <a:pt x="2295502" y="4728"/>
                    <a:pt x="2303919" y="13145"/>
                  </a:cubicBezTo>
                  <a:cubicBezTo>
                    <a:pt x="2312336" y="21562"/>
                    <a:pt x="2317064" y="32977"/>
                    <a:pt x="2317064" y="44880"/>
                  </a:cubicBezTo>
                  <a:lnTo>
                    <a:pt x="2317064" y="2212865"/>
                  </a:lnTo>
                  <a:cubicBezTo>
                    <a:pt x="2317064" y="2224768"/>
                    <a:pt x="2312336" y="2236183"/>
                    <a:pt x="2303919" y="2244600"/>
                  </a:cubicBezTo>
                  <a:cubicBezTo>
                    <a:pt x="2295502" y="2253017"/>
                    <a:pt x="2284087" y="2257745"/>
                    <a:pt x="2272184" y="2257745"/>
                  </a:cubicBezTo>
                  <a:lnTo>
                    <a:pt x="44880" y="2257745"/>
                  </a:lnTo>
                  <a:cubicBezTo>
                    <a:pt x="32977" y="2257745"/>
                    <a:pt x="21562" y="2253017"/>
                    <a:pt x="13145" y="2244600"/>
                  </a:cubicBezTo>
                  <a:cubicBezTo>
                    <a:pt x="4728" y="2236183"/>
                    <a:pt x="0" y="2224768"/>
                    <a:pt x="0" y="2212865"/>
                  </a:cubicBezTo>
                  <a:lnTo>
                    <a:pt x="0" y="44880"/>
                  </a:lnTo>
                  <a:cubicBezTo>
                    <a:pt x="0" y="32977"/>
                    <a:pt x="4728" y="21562"/>
                    <a:pt x="13145" y="13145"/>
                  </a:cubicBezTo>
                  <a:cubicBezTo>
                    <a:pt x="21562" y="4728"/>
                    <a:pt x="32977" y="0"/>
                    <a:pt x="44880" y="0"/>
                  </a:cubicBezTo>
                  <a:close/>
                </a:path>
              </a:pathLst>
            </a:custGeom>
            <a:solidFill>
              <a:srgbClr val="FFFFFF"/>
            </a:solidFill>
          </p:spPr>
        </p:sp>
        <p:sp>
          <p:nvSpPr>
            <p:cNvPr id="4" name="TextBox 4"/>
            <p:cNvSpPr txBox="1"/>
            <p:nvPr/>
          </p:nvSpPr>
          <p:spPr>
            <a:xfrm>
              <a:off x="0" y="-47625"/>
              <a:ext cx="2317064" cy="230537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476542" y="383558"/>
            <a:ext cx="2537314" cy="8667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REGVD</a:t>
            </a:r>
          </a:p>
        </p:txBody>
      </p:sp>
      <p:grpSp>
        <p:nvGrpSpPr>
          <p:cNvPr id="6" name="Group 6"/>
          <p:cNvGrpSpPr/>
          <p:nvPr/>
        </p:nvGrpSpPr>
        <p:grpSpPr>
          <a:xfrm>
            <a:off x="9235848" y="1478933"/>
            <a:ext cx="8797602" cy="8558442"/>
            <a:chOff x="0" y="0"/>
            <a:chExt cx="2317064" cy="2254075"/>
          </a:xfrm>
        </p:grpSpPr>
        <p:sp>
          <p:nvSpPr>
            <p:cNvPr id="7" name="Freeform 7"/>
            <p:cNvSpPr/>
            <p:nvPr/>
          </p:nvSpPr>
          <p:spPr>
            <a:xfrm>
              <a:off x="0" y="0"/>
              <a:ext cx="2317064" cy="2254075"/>
            </a:xfrm>
            <a:custGeom>
              <a:avLst/>
              <a:gdLst/>
              <a:ahLst/>
              <a:cxnLst/>
              <a:rect l="l" t="t" r="r" b="b"/>
              <a:pathLst>
                <a:path w="2317064" h="2254075">
                  <a:moveTo>
                    <a:pt x="44880" y="0"/>
                  </a:moveTo>
                  <a:lnTo>
                    <a:pt x="2272184" y="0"/>
                  </a:lnTo>
                  <a:cubicBezTo>
                    <a:pt x="2284087" y="0"/>
                    <a:pt x="2295502" y="4728"/>
                    <a:pt x="2303919" y="13145"/>
                  </a:cubicBezTo>
                  <a:cubicBezTo>
                    <a:pt x="2312336" y="21562"/>
                    <a:pt x="2317064" y="32977"/>
                    <a:pt x="2317064" y="44880"/>
                  </a:cubicBezTo>
                  <a:lnTo>
                    <a:pt x="2317064" y="2209195"/>
                  </a:lnTo>
                  <a:cubicBezTo>
                    <a:pt x="2317064" y="2221098"/>
                    <a:pt x="2312336" y="2232514"/>
                    <a:pt x="2303919" y="2240930"/>
                  </a:cubicBezTo>
                  <a:cubicBezTo>
                    <a:pt x="2295502" y="2249347"/>
                    <a:pt x="2284087" y="2254075"/>
                    <a:pt x="2272184" y="2254075"/>
                  </a:cubicBezTo>
                  <a:lnTo>
                    <a:pt x="44880" y="2254075"/>
                  </a:lnTo>
                  <a:cubicBezTo>
                    <a:pt x="32977" y="2254075"/>
                    <a:pt x="21562" y="2249347"/>
                    <a:pt x="13145" y="2240930"/>
                  </a:cubicBezTo>
                  <a:cubicBezTo>
                    <a:pt x="4728" y="2232514"/>
                    <a:pt x="0" y="2221098"/>
                    <a:pt x="0" y="2209195"/>
                  </a:cubicBezTo>
                  <a:lnTo>
                    <a:pt x="0" y="44880"/>
                  </a:lnTo>
                  <a:cubicBezTo>
                    <a:pt x="0" y="32977"/>
                    <a:pt x="4728" y="21562"/>
                    <a:pt x="13145" y="13145"/>
                  </a:cubicBezTo>
                  <a:cubicBezTo>
                    <a:pt x="21562" y="4728"/>
                    <a:pt x="32977" y="0"/>
                    <a:pt x="44880" y="0"/>
                  </a:cubicBezTo>
                  <a:close/>
                </a:path>
              </a:pathLst>
            </a:custGeom>
            <a:solidFill>
              <a:srgbClr val="FFFFFF"/>
            </a:solidFill>
          </p:spPr>
        </p:sp>
        <p:sp>
          <p:nvSpPr>
            <p:cNvPr id="8" name="TextBox 8"/>
            <p:cNvSpPr txBox="1"/>
            <p:nvPr/>
          </p:nvSpPr>
          <p:spPr>
            <a:xfrm>
              <a:off x="0" y="-47625"/>
              <a:ext cx="2317064" cy="23017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2457841" y="383558"/>
            <a:ext cx="2537314" cy="8667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CSGVD</a:t>
            </a:r>
          </a:p>
        </p:txBody>
      </p:sp>
      <p:grpSp>
        <p:nvGrpSpPr>
          <p:cNvPr id="10" name="Group 10"/>
          <p:cNvGrpSpPr/>
          <p:nvPr/>
        </p:nvGrpSpPr>
        <p:grpSpPr>
          <a:xfrm>
            <a:off x="477610" y="1779555"/>
            <a:ext cx="8351482" cy="2064693"/>
            <a:chOff x="0" y="0"/>
            <a:chExt cx="2199567" cy="543787"/>
          </a:xfrm>
        </p:grpSpPr>
        <p:sp>
          <p:nvSpPr>
            <p:cNvPr id="11" name="Freeform 11"/>
            <p:cNvSpPr/>
            <p:nvPr/>
          </p:nvSpPr>
          <p:spPr>
            <a:xfrm>
              <a:off x="0" y="0"/>
              <a:ext cx="2199567" cy="543787"/>
            </a:xfrm>
            <a:custGeom>
              <a:avLst/>
              <a:gdLst/>
              <a:ahLst/>
              <a:cxnLst/>
              <a:rect l="l" t="t" r="r" b="b"/>
              <a:pathLst>
                <a:path w="2199567" h="543787">
                  <a:moveTo>
                    <a:pt x="47278" y="0"/>
                  </a:moveTo>
                  <a:lnTo>
                    <a:pt x="2152290" y="0"/>
                  </a:lnTo>
                  <a:cubicBezTo>
                    <a:pt x="2178400" y="0"/>
                    <a:pt x="2199567" y="21167"/>
                    <a:pt x="2199567" y="47278"/>
                  </a:cubicBezTo>
                  <a:lnTo>
                    <a:pt x="2199567" y="496510"/>
                  </a:lnTo>
                  <a:cubicBezTo>
                    <a:pt x="2199567" y="509049"/>
                    <a:pt x="2194586" y="521074"/>
                    <a:pt x="2185720" y="529940"/>
                  </a:cubicBezTo>
                  <a:cubicBezTo>
                    <a:pt x="2176854" y="538806"/>
                    <a:pt x="2164828" y="543787"/>
                    <a:pt x="2152290" y="543787"/>
                  </a:cubicBezTo>
                  <a:lnTo>
                    <a:pt x="47278" y="543787"/>
                  </a:lnTo>
                  <a:cubicBezTo>
                    <a:pt x="21167" y="543787"/>
                    <a:pt x="0" y="522621"/>
                    <a:pt x="0" y="496510"/>
                  </a:cubicBezTo>
                  <a:lnTo>
                    <a:pt x="0" y="47278"/>
                  </a:lnTo>
                  <a:cubicBezTo>
                    <a:pt x="0" y="21167"/>
                    <a:pt x="21167" y="0"/>
                    <a:pt x="47278" y="0"/>
                  </a:cubicBezTo>
                  <a:close/>
                </a:path>
              </a:pathLst>
            </a:custGeom>
            <a:solidFill>
              <a:srgbClr val="2D6097"/>
            </a:solidFill>
          </p:spPr>
        </p:sp>
        <p:sp>
          <p:nvSpPr>
            <p:cNvPr id="12" name="TextBox 12"/>
            <p:cNvSpPr txBox="1"/>
            <p:nvPr/>
          </p:nvSpPr>
          <p:spPr>
            <a:xfrm>
              <a:off x="0" y="-47625"/>
              <a:ext cx="2199567" cy="591412"/>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704832" y="2089589"/>
            <a:ext cx="7897037" cy="1473200"/>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Sử dụng mạng neural đồ thị (GNN) để nhúng và trích xuất đặc trưng từ đồ thị mã nguồn</a:t>
            </a:r>
          </a:p>
        </p:txBody>
      </p:sp>
      <p:grpSp>
        <p:nvGrpSpPr>
          <p:cNvPr id="14" name="Group 14"/>
          <p:cNvGrpSpPr/>
          <p:nvPr/>
        </p:nvGrpSpPr>
        <p:grpSpPr>
          <a:xfrm>
            <a:off x="477610" y="5536523"/>
            <a:ext cx="8351482" cy="2064693"/>
            <a:chOff x="0" y="0"/>
            <a:chExt cx="2199567" cy="543787"/>
          </a:xfrm>
        </p:grpSpPr>
        <p:sp>
          <p:nvSpPr>
            <p:cNvPr id="15" name="Freeform 15"/>
            <p:cNvSpPr/>
            <p:nvPr/>
          </p:nvSpPr>
          <p:spPr>
            <a:xfrm>
              <a:off x="0" y="0"/>
              <a:ext cx="2199567" cy="543787"/>
            </a:xfrm>
            <a:custGeom>
              <a:avLst/>
              <a:gdLst/>
              <a:ahLst/>
              <a:cxnLst/>
              <a:rect l="l" t="t" r="r" b="b"/>
              <a:pathLst>
                <a:path w="2199567" h="543787">
                  <a:moveTo>
                    <a:pt x="47278" y="0"/>
                  </a:moveTo>
                  <a:lnTo>
                    <a:pt x="2152290" y="0"/>
                  </a:lnTo>
                  <a:cubicBezTo>
                    <a:pt x="2178400" y="0"/>
                    <a:pt x="2199567" y="21167"/>
                    <a:pt x="2199567" y="47278"/>
                  </a:cubicBezTo>
                  <a:lnTo>
                    <a:pt x="2199567" y="496510"/>
                  </a:lnTo>
                  <a:cubicBezTo>
                    <a:pt x="2199567" y="509049"/>
                    <a:pt x="2194586" y="521074"/>
                    <a:pt x="2185720" y="529940"/>
                  </a:cubicBezTo>
                  <a:cubicBezTo>
                    <a:pt x="2176854" y="538806"/>
                    <a:pt x="2164828" y="543787"/>
                    <a:pt x="2152290" y="543787"/>
                  </a:cubicBezTo>
                  <a:lnTo>
                    <a:pt x="47278" y="543787"/>
                  </a:lnTo>
                  <a:cubicBezTo>
                    <a:pt x="21167" y="543787"/>
                    <a:pt x="0" y="522621"/>
                    <a:pt x="0" y="496510"/>
                  </a:cubicBezTo>
                  <a:lnTo>
                    <a:pt x="0" y="47278"/>
                  </a:lnTo>
                  <a:cubicBezTo>
                    <a:pt x="0" y="21167"/>
                    <a:pt x="21167" y="0"/>
                    <a:pt x="47278" y="0"/>
                  </a:cubicBezTo>
                  <a:close/>
                </a:path>
              </a:pathLst>
            </a:custGeom>
            <a:solidFill>
              <a:srgbClr val="2D6097"/>
            </a:solidFill>
          </p:spPr>
        </p:sp>
        <p:sp>
          <p:nvSpPr>
            <p:cNvPr id="16" name="TextBox 16"/>
            <p:cNvSpPr txBox="1"/>
            <p:nvPr/>
          </p:nvSpPr>
          <p:spPr>
            <a:xfrm>
              <a:off x="0" y="-47625"/>
              <a:ext cx="2199567" cy="591412"/>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704832" y="6332332"/>
            <a:ext cx="7897037" cy="501650"/>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Tính toán biểu diễn đỉnh và cạnh</a:t>
            </a:r>
          </a:p>
        </p:txBody>
      </p:sp>
      <p:sp>
        <p:nvSpPr>
          <p:cNvPr id="18" name="TextBox 18"/>
          <p:cNvSpPr txBox="1"/>
          <p:nvPr/>
        </p:nvSpPr>
        <p:spPr>
          <a:xfrm>
            <a:off x="850048" y="3968073"/>
            <a:ext cx="7606604" cy="1473200"/>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000000"/>
                </a:solidFill>
                <a:latin typeface="Baloo"/>
              </a:rPr>
              <a:t>-&gt; Phát hiện mối quan hệ phức tạp giữa các thành phần mã nguồn và cấu trúc chương trình</a:t>
            </a:r>
          </a:p>
        </p:txBody>
      </p:sp>
      <p:sp>
        <p:nvSpPr>
          <p:cNvPr id="19" name="TextBox 19"/>
          <p:cNvSpPr txBox="1"/>
          <p:nvPr/>
        </p:nvSpPr>
        <p:spPr>
          <a:xfrm>
            <a:off x="704832" y="7725041"/>
            <a:ext cx="7751820" cy="1958975"/>
          </a:xfrm>
          <a:prstGeom prst="rect">
            <a:avLst/>
          </a:prstGeom>
        </p:spPr>
        <p:txBody>
          <a:bodyPr lIns="0" tIns="0" rIns="0" bIns="0" rtlCol="0" anchor="t">
            <a:spAutoFit/>
          </a:bodyPr>
          <a:lstStyle/>
          <a:p>
            <a:pPr marL="0" lvl="0" indent="0" algn="l">
              <a:lnSpc>
                <a:spcPts val="3849"/>
              </a:lnSpc>
              <a:spcBef>
                <a:spcPct val="0"/>
              </a:spcBef>
            </a:pPr>
            <a:r>
              <a:rPr lang="en-US" sz="3499" u="none" strike="noStrike">
                <a:solidFill>
                  <a:srgbClr val="000000"/>
                </a:solidFill>
                <a:latin typeface="Baloo"/>
              </a:rPr>
              <a:t>-&gt; Nắm bắt thông tin về mối quan hệ giữa các thành phần và trọng số của cạnh, tăng cường khả năng trích xuất đặc trưng và phát hiện lỗ hổng</a:t>
            </a:r>
          </a:p>
        </p:txBody>
      </p:sp>
      <p:grpSp>
        <p:nvGrpSpPr>
          <p:cNvPr id="20" name="Group 20"/>
          <p:cNvGrpSpPr/>
          <p:nvPr/>
        </p:nvGrpSpPr>
        <p:grpSpPr>
          <a:xfrm>
            <a:off x="9458909" y="1779555"/>
            <a:ext cx="8351482" cy="2064693"/>
            <a:chOff x="0" y="0"/>
            <a:chExt cx="2199567" cy="543787"/>
          </a:xfrm>
        </p:grpSpPr>
        <p:sp>
          <p:nvSpPr>
            <p:cNvPr id="21" name="Freeform 21"/>
            <p:cNvSpPr/>
            <p:nvPr/>
          </p:nvSpPr>
          <p:spPr>
            <a:xfrm>
              <a:off x="0" y="0"/>
              <a:ext cx="2199567" cy="543787"/>
            </a:xfrm>
            <a:custGeom>
              <a:avLst/>
              <a:gdLst/>
              <a:ahLst/>
              <a:cxnLst/>
              <a:rect l="l" t="t" r="r" b="b"/>
              <a:pathLst>
                <a:path w="2199567" h="543787">
                  <a:moveTo>
                    <a:pt x="47278" y="0"/>
                  </a:moveTo>
                  <a:lnTo>
                    <a:pt x="2152290" y="0"/>
                  </a:lnTo>
                  <a:cubicBezTo>
                    <a:pt x="2178400" y="0"/>
                    <a:pt x="2199567" y="21167"/>
                    <a:pt x="2199567" y="47278"/>
                  </a:cubicBezTo>
                  <a:lnTo>
                    <a:pt x="2199567" y="496510"/>
                  </a:lnTo>
                  <a:cubicBezTo>
                    <a:pt x="2199567" y="509049"/>
                    <a:pt x="2194586" y="521074"/>
                    <a:pt x="2185720" y="529940"/>
                  </a:cubicBezTo>
                  <a:cubicBezTo>
                    <a:pt x="2176854" y="538806"/>
                    <a:pt x="2164828" y="543787"/>
                    <a:pt x="2152290" y="543787"/>
                  </a:cubicBezTo>
                  <a:lnTo>
                    <a:pt x="47278" y="543787"/>
                  </a:lnTo>
                  <a:cubicBezTo>
                    <a:pt x="21167" y="543787"/>
                    <a:pt x="0" y="522621"/>
                    <a:pt x="0" y="496510"/>
                  </a:cubicBezTo>
                  <a:lnTo>
                    <a:pt x="0" y="47278"/>
                  </a:lnTo>
                  <a:cubicBezTo>
                    <a:pt x="0" y="21167"/>
                    <a:pt x="21167" y="0"/>
                    <a:pt x="47278" y="0"/>
                  </a:cubicBezTo>
                  <a:close/>
                </a:path>
              </a:pathLst>
            </a:custGeom>
            <a:solidFill>
              <a:srgbClr val="2D6097"/>
            </a:solidFill>
          </p:spPr>
        </p:sp>
        <p:sp>
          <p:nvSpPr>
            <p:cNvPr id="22" name="TextBox 22"/>
            <p:cNvSpPr txBox="1"/>
            <p:nvPr/>
          </p:nvSpPr>
          <p:spPr>
            <a:xfrm>
              <a:off x="0" y="-47625"/>
              <a:ext cx="2199567" cy="591412"/>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9686131" y="2332476"/>
            <a:ext cx="7897037" cy="987425"/>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Kết hợp nhúng chuỗi và nhúng đồ thị để trích xuất đặc trưng</a:t>
            </a:r>
          </a:p>
        </p:txBody>
      </p:sp>
      <p:grpSp>
        <p:nvGrpSpPr>
          <p:cNvPr id="24" name="Group 24"/>
          <p:cNvGrpSpPr/>
          <p:nvPr/>
        </p:nvGrpSpPr>
        <p:grpSpPr>
          <a:xfrm>
            <a:off x="9458909" y="6508073"/>
            <a:ext cx="8351482" cy="2064693"/>
            <a:chOff x="0" y="0"/>
            <a:chExt cx="2199567" cy="543787"/>
          </a:xfrm>
        </p:grpSpPr>
        <p:sp>
          <p:nvSpPr>
            <p:cNvPr id="25" name="Freeform 25"/>
            <p:cNvSpPr/>
            <p:nvPr/>
          </p:nvSpPr>
          <p:spPr>
            <a:xfrm>
              <a:off x="0" y="0"/>
              <a:ext cx="2199567" cy="543787"/>
            </a:xfrm>
            <a:custGeom>
              <a:avLst/>
              <a:gdLst/>
              <a:ahLst/>
              <a:cxnLst/>
              <a:rect l="l" t="t" r="r" b="b"/>
              <a:pathLst>
                <a:path w="2199567" h="543787">
                  <a:moveTo>
                    <a:pt x="47278" y="0"/>
                  </a:moveTo>
                  <a:lnTo>
                    <a:pt x="2152290" y="0"/>
                  </a:lnTo>
                  <a:cubicBezTo>
                    <a:pt x="2178400" y="0"/>
                    <a:pt x="2199567" y="21167"/>
                    <a:pt x="2199567" y="47278"/>
                  </a:cubicBezTo>
                  <a:lnTo>
                    <a:pt x="2199567" y="496510"/>
                  </a:lnTo>
                  <a:cubicBezTo>
                    <a:pt x="2199567" y="509049"/>
                    <a:pt x="2194586" y="521074"/>
                    <a:pt x="2185720" y="529940"/>
                  </a:cubicBezTo>
                  <a:cubicBezTo>
                    <a:pt x="2176854" y="538806"/>
                    <a:pt x="2164828" y="543787"/>
                    <a:pt x="2152290" y="543787"/>
                  </a:cubicBezTo>
                  <a:lnTo>
                    <a:pt x="47278" y="543787"/>
                  </a:lnTo>
                  <a:cubicBezTo>
                    <a:pt x="21167" y="543787"/>
                    <a:pt x="0" y="522621"/>
                    <a:pt x="0" y="496510"/>
                  </a:cubicBezTo>
                  <a:lnTo>
                    <a:pt x="0" y="47278"/>
                  </a:lnTo>
                  <a:cubicBezTo>
                    <a:pt x="0" y="21167"/>
                    <a:pt x="21167" y="0"/>
                    <a:pt x="47278" y="0"/>
                  </a:cubicBezTo>
                  <a:close/>
                </a:path>
              </a:pathLst>
            </a:custGeom>
            <a:solidFill>
              <a:srgbClr val="2D6097"/>
            </a:solidFill>
          </p:spPr>
        </p:sp>
        <p:sp>
          <p:nvSpPr>
            <p:cNvPr id="26" name="TextBox 26"/>
            <p:cNvSpPr txBox="1"/>
            <p:nvPr/>
          </p:nvSpPr>
          <p:spPr>
            <a:xfrm>
              <a:off x="0" y="-47625"/>
              <a:ext cx="2199567" cy="591412"/>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9686131" y="6818107"/>
            <a:ext cx="7897037" cy="1473200"/>
          </a:xfrm>
          <a:prstGeom prst="rect">
            <a:avLst/>
          </a:prstGeom>
        </p:spPr>
        <p:txBody>
          <a:bodyPr lIns="0" tIns="0" rIns="0" bIns="0" rtlCol="0" anchor="t">
            <a:spAutoFit/>
          </a:bodyPr>
          <a:lstStyle/>
          <a:p>
            <a:pPr marL="0" lvl="0" indent="0" algn="l">
              <a:lnSpc>
                <a:spcPts val="3849"/>
              </a:lnSpc>
              <a:spcBef>
                <a:spcPct val="0"/>
              </a:spcBef>
            </a:pPr>
            <a:r>
              <a:rPr lang="en-US" sz="3499">
                <a:solidFill>
                  <a:srgbClr val="FFFFFF"/>
                </a:solidFill>
                <a:latin typeface="Baloo"/>
              </a:rPr>
              <a:t>Sử dụng các mô hình học sâu như LSTM để nhúng chuỗi và biểu diễn thông tin ngữ nghĩa</a:t>
            </a:r>
          </a:p>
        </p:txBody>
      </p:sp>
      <p:sp>
        <p:nvSpPr>
          <p:cNvPr id="28" name="TextBox 28"/>
          <p:cNvSpPr txBox="1"/>
          <p:nvPr/>
        </p:nvSpPr>
        <p:spPr>
          <a:xfrm>
            <a:off x="9831348" y="3968073"/>
            <a:ext cx="7606604" cy="2444750"/>
          </a:xfrm>
          <a:prstGeom prst="rect">
            <a:avLst/>
          </a:prstGeom>
        </p:spPr>
        <p:txBody>
          <a:bodyPr lIns="0" tIns="0" rIns="0" bIns="0" rtlCol="0" anchor="t">
            <a:spAutoFit/>
          </a:bodyPr>
          <a:lstStyle/>
          <a:p>
            <a:pPr marL="0" lvl="0" indent="0" algn="l">
              <a:lnSpc>
                <a:spcPts val="3849"/>
              </a:lnSpc>
              <a:spcBef>
                <a:spcPct val="0"/>
              </a:spcBef>
            </a:pPr>
            <a:r>
              <a:rPr lang="en-US" sz="3499">
                <a:solidFill>
                  <a:srgbClr val="000000"/>
                </a:solidFill>
                <a:latin typeface="Baloo"/>
              </a:rPr>
              <a:t>-&gt; Tận dụng thông tin ngữ nghĩa từ chuỗi và cấu trúc từ đồ thị mã nguồn, cung cấp cái nhìn toàn diện hơn về mã nguồn và tăng cường khả năng phát hiện lỗ hổng</a:t>
            </a:r>
          </a:p>
        </p:txBody>
      </p:sp>
      <p:sp>
        <p:nvSpPr>
          <p:cNvPr id="29" name="TextBox 29"/>
          <p:cNvSpPr txBox="1"/>
          <p:nvPr/>
        </p:nvSpPr>
        <p:spPr>
          <a:xfrm>
            <a:off x="9686131" y="8696591"/>
            <a:ext cx="7751820" cy="987425"/>
          </a:xfrm>
          <a:prstGeom prst="rect">
            <a:avLst/>
          </a:prstGeom>
        </p:spPr>
        <p:txBody>
          <a:bodyPr lIns="0" tIns="0" rIns="0" bIns="0" rtlCol="0" anchor="t">
            <a:spAutoFit/>
          </a:bodyPr>
          <a:lstStyle/>
          <a:p>
            <a:pPr marL="0" lvl="0" indent="0" algn="l">
              <a:lnSpc>
                <a:spcPts val="3849"/>
              </a:lnSpc>
              <a:spcBef>
                <a:spcPct val="0"/>
              </a:spcBef>
            </a:pPr>
            <a:r>
              <a:rPr lang="en-US" sz="3499">
                <a:solidFill>
                  <a:srgbClr val="000000"/>
                </a:solidFill>
                <a:latin typeface="Baloo"/>
              </a:rPr>
              <a:t>&gt; Giúp CSGVD hiểu được ngữ cảnh và ý nghĩa của từng thành phần mã nguồn</a:t>
            </a: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2349754"/>
            <a:chOff x="0" y="0"/>
            <a:chExt cx="4274726" cy="618865"/>
          </a:xfrm>
        </p:grpSpPr>
        <p:sp>
          <p:nvSpPr>
            <p:cNvPr id="3" name="Freeform 3"/>
            <p:cNvSpPr/>
            <p:nvPr/>
          </p:nvSpPr>
          <p:spPr>
            <a:xfrm>
              <a:off x="0" y="0"/>
              <a:ext cx="4274726" cy="618865"/>
            </a:xfrm>
            <a:custGeom>
              <a:avLst/>
              <a:gdLst/>
              <a:ahLst/>
              <a:cxnLst/>
              <a:rect l="l" t="t" r="r" b="b"/>
              <a:pathLst>
                <a:path w="4274726" h="618865">
                  <a:moveTo>
                    <a:pt x="22896" y="0"/>
                  </a:moveTo>
                  <a:lnTo>
                    <a:pt x="4251830" y="0"/>
                  </a:lnTo>
                  <a:cubicBezTo>
                    <a:pt x="4264475" y="0"/>
                    <a:pt x="4274726" y="10251"/>
                    <a:pt x="4274726" y="22896"/>
                  </a:cubicBezTo>
                  <a:lnTo>
                    <a:pt x="4274726" y="595969"/>
                  </a:lnTo>
                  <a:cubicBezTo>
                    <a:pt x="4274726" y="608614"/>
                    <a:pt x="4264475" y="618865"/>
                    <a:pt x="4251830" y="618865"/>
                  </a:cubicBezTo>
                  <a:lnTo>
                    <a:pt x="22896" y="618865"/>
                  </a:lnTo>
                  <a:cubicBezTo>
                    <a:pt x="16823" y="618865"/>
                    <a:pt x="11000" y="616453"/>
                    <a:pt x="6706" y="612159"/>
                  </a:cubicBezTo>
                  <a:cubicBezTo>
                    <a:pt x="2412" y="607865"/>
                    <a:pt x="0" y="602042"/>
                    <a:pt x="0" y="595969"/>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66649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482530" y="1418447"/>
            <a:ext cx="13322940" cy="17049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CÔNG VIỆC MÀ NHÓM THỰC HIỆN LẬP TRÌNH VÀ TRIỂN KHAI CHO DEMO</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08.</a:t>
            </a:r>
          </a:p>
        </p:txBody>
      </p:sp>
      <p:sp>
        <p:nvSpPr>
          <p:cNvPr id="7" name="TextBox 7"/>
          <p:cNvSpPr txBox="1"/>
          <p:nvPr/>
        </p:nvSpPr>
        <p:spPr>
          <a:xfrm>
            <a:off x="803016" y="4435150"/>
            <a:ext cx="16681967" cy="3190875"/>
          </a:xfrm>
          <a:prstGeom prst="rect">
            <a:avLst/>
          </a:prstGeom>
        </p:spPr>
        <p:txBody>
          <a:bodyPr lIns="0" tIns="0" rIns="0" bIns="0" rtlCol="0" anchor="t">
            <a:spAutoFit/>
          </a:bodyPr>
          <a:lstStyle/>
          <a:p>
            <a:pPr marL="971550" lvl="1" indent="-485775">
              <a:lnSpc>
                <a:spcPts val="6299"/>
              </a:lnSpc>
              <a:buFont typeface="Arial"/>
              <a:buChar char="•"/>
            </a:pPr>
            <a:r>
              <a:rPr lang="en-US" sz="4500" u="none" strike="noStrike">
                <a:solidFill>
                  <a:srgbClr val="000000"/>
                </a:solidFill>
                <a:latin typeface="Arimo Bold"/>
              </a:rPr>
              <a:t>Kết quả khi đánh giá trên tập dataset từ CodeXGLUE </a:t>
            </a:r>
            <a:r>
              <a:rPr lang="en-US" sz="4500" u="none" strike="noStrike">
                <a:solidFill>
                  <a:srgbClr val="38B6FF"/>
                </a:solidFill>
                <a:latin typeface="Arimo Bold"/>
              </a:rPr>
              <a:t>(https://github.com/microsoft/CodeXGLUE)</a:t>
            </a:r>
          </a:p>
          <a:p>
            <a:pPr marL="971550" lvl="1" indent="-485775">
              <a:lnSpc>
                <a:spcPts val="6299"/>
              </a:lnSpc>
              <a:buFont typeface="Arial"/>
              <a:buChar char="•"/>
            </a:pPr>
            <a:r>
              <a:rPr lang="en-US" sz="4500" u="none" strike="noStrike">
                <a:solidFill>
                  <a:srgbClr val="000000"/>
                </a:solidFill>
                <a:latin typeface="Arimo Bold"/>
              </a:rPr>
              <a:t>Ban đầu bao gồm </a:t>
            </a:r>
            <a:r>
              <a:rPr lang="en-US" sz="4500" u="none" strike="noStrike">
                <a:solidFill>
                  <a:srgbClr val="38B6FF"/>
                </a:solidFill>
                <a:latin typeface="Arimo Bold"/>
              </a:rPr>
              <a:t>27318 mẫu</a:t>
            </a:r>
            <a:r>
              <a:rPr lang="en-US" sz="4500" u="none" strike="noStrike">
                <a:solidFill>
                  <a:srgbClr val="000000"/>
                </a:solidFill>
                <a:latin typeface="Arimo Bold"/>
              </a:rPr>
              <a:t>, sau đó được tổ chức và chia lại thành </a:t>
            </a:r>
            <a:r>
              <a:rPr lang="en-US" sz="4500" u="none" strike="noStrike">
                <a:solidFill>
                  <a:srgbClr val="38B6FF"/>
                </a:solidFill>
                <a:latin typeface="Arimo Bold"/>
              </a:rPr>
              <a:t>train/validation/test với tỉ lệ 8:1:1</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1431270"/>
            <a:chOff x="0" y="0"/>
            <a:chExt cx="4274726" cy="376960"/>
          </a:xfrm>
        </p:grpSpPr>
        <p:sp>
          <p:nvSpPr>
            <p:cNvPr id="3" name="Freeform 3"/>
            <p:cNvSpPr/>
            <p:nvPr/>
          </p:nvSpPr>
          <p:spPr>
            <a:xfrm>
              <a:off x="0" y="0"/>
              <a:ext cx="4274726" cy="376960"/>
            </a:xfrm>
            <a:custGeom>
              <a:avLst/>
              <a:gdLst/>
              <a:ahLst/>
              <a:cxnLst/>
              <a:rect l="l" t="t" r="r" b="b"/>
              <a:pathLst>
                <a:path w="4274726" h="376960">
                  <a:moveTo>
                    <a:pt x="22896" y="0"/>
                  </a:moveTo>
                  <a:lnTo>
                    <a:pt x="4251830" y="0"/>
                  </a:lnTo>
                  <a:cubicBezTo>
                    <a:pt x="4264475" y="0"/>
                    <a:pt x="4274726" y="10251"/>
                    <a:pt x="4274726" y="22896"/>
                  </a:cubicBezTo>
                  <a:lnTo>
                    <a:pt x="4274726" y="354064"/>
                  </a:lnTo>
                  <a:cubicBezTo>
                    <a:pt x="4274726" y="360136"/>
                    <a:pt x="4272314" y="365960"/>
                    <a:pt x="4268020" y="370254"/>
                  </a:cubicBezTo>
                  <a:cubicBezTo>
                    <a:pt x="4263726" y="374548"/>
                    <a:pt x="4257903" y="376960"/>
                    <a:pt x="4251830" y="376960"/>
                  </a:cubicBezTo>
                  <a:lnTo>
                    <a:pt x="22896" y="376960"/>
                  </a:lnTo>
                  <a:cubicBezTo>
                    <a:pt x="16823" y="376960"/>
                    <a:pt x="11000" y="374548"/>
                    <a:pt x="6706" y="370254"/>
                  </a:cubicBezTo>
                  <a:cubicBezTo>
                    <a:pt x="2412" y="365960"/>
                    <a:pt x="0" y="360136"/>
                    <a:pt x="0" y="354064"/>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4245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505983" y="1418447"/>
            <a:ext cx="11276033" cy="8667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TÊN BÀI BÁO THAM KHẢO CHÍNH</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02.</a:t>
            </a:r>
          </a:p>
        </p:txBody>
      </p:sp>
      <p:sp>
        <p:nvSpPr>
          <p:cNvPr id="7" name="TextBox 7"/>
          <p:cNvSpPr txBox="1"/>
          <p:nvPr/>
        </p:nvSpPr>
        <p:spPr>
          <a:xfrm>
            <a:off x="2650608" y="2752725"/>
            <a:ext cx="12986784" cy="2390775"/>
          </a:xfrm>
          <a:prstGeom prst="rect">
            <a:avLst/>
          </a:prstGeom>
        </p:spPr>
        <p:txBody>
          <a:bodyPr lIns="0" tIns="0" rIns="0" bIns="0" rtlCol="0" anchor="t">
            <a:spAutoFit/>
          </a:bodyPr>
          <a:lstStyle/>
          <a:p>
            <a:pPr algn="ctr">
              <a:lnSpc>
                <a:spcPts val="6299"/>
              </a:lnSpc>
            </a:pPr>
            <a:r>
              <a:rPr lang="en-US" sz="4500">
                <a:solidFill>
                  <a:srgbClr val="000000"/>
                </a:solidFill>
                <a:latin typeface="Arimo Bold"/>
              </a:rPr>
              <a:t>CSGVD: A deep learning approach combining sequence and graph embedding for source code vulnerability detection</a:t>
            </a:r>
          </a:p>
        </p:txBody>
      </p:sp>
      <p:grpSp>
        <p:nvGrpSpPr>
          <p:cNvPr id="8" name="Group 8"/>
          <p:cNvGrpSpPr/>
          <p:nvPr/>
        </p:nvGrpSpPr>
        <p:grpSpPr>
          <a:xfrm>
            <a:off x="1028700" y="5943600"/>
            <a:ext cx="16230600" cy="1431270"/>
            <a:chOff x="0" y="0"/>
            <a:chExt cx="4274726" cy="376960"/>
          </a:xfrm>
        </p:grpSpPr>
        <p:sp>
          <p:nvSpPr>
            <p:cNvPr id="9" name="Freeform 9"/>
            <p:cNvSpPr/>
            <p:nvPr/>
          </p:nvSpPr>
          <p:spPr>
            <a:xfrm>
              <a:off x="0" y="0"/>
              <a:ext cx="4274726" cy="376960"/>
            </a:xfrm>
            <a:custGeom>
              <a:avLst/>
              <a:gdLst/>
              <a:ahLst/>
              <a:cxnLst/>
              <a:rect l="l" t="t" r="r" b="b"/>
              <a:pathLst>
                <a:path w="4274726" h="376960">
                  <a:moveTo>
                    <a:pt x="22896" y="0"/>
                  </a:moveTo>
                  <a:lnTo>
                    <a:pt x="4251830" y="0"/>
                  </a:lnTo>
                  <a:cubicBezTo>
                    <a:pt x="4264475" y="0"/>
                    <a:pt x="4274726" y="10251"/>
                    <a:pt x="4274726" y="22896"/>
                  </a:cubicBezTo>
                  <a:lnTo>
                    <a:pt x="4274726" y="354064"/>
                  </a:lnTo>
                  <a:cubicBezTo>
                    <a:pt x="4274726" y="360136"/>
                    <a:pt x="4272314" y="365960"/>
                    <a:pt x="4268020" y="370254"/>
                  </a:cubicBezTo>
                  <a:cubicBezTo>
                    <a:pt x="4263726" y="374548"/>
                    <a:pt x="4257903" y="376960"/>
                    <a:pt x="4251830" y="376960"/>
                  </a:cubicBezTo>
                  <a:lnTo>
                    <a:pt x="22896" y="376960"/>
                  </a:lnTo>
                  <a:cubicBezTo>
                    <a:pt x="16823" y="376960"/>
                    <a:pt x="11000" y="374548"/>
                    <a:pt x="6706" y="370254"/>
                  </a:cubicBezTo>
                  <a:cubicBezTo>
                    <a:pt x="2412" y="365960"/>
                    <a:pt x="0" y="360136"/>
                    <a:pt x="0" y="354064"/>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10" name="TextBox 10"/>
            <p:cNvSpPr txBox="1"/>
            <p:nvPr/>
          </p:nvSpPr>
          <p:spPr>
            <a:xfrm>
              <a:off x="0" y="-47625"/>
              <a:ext cx="4274726" cy="424585"/>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421475" y="63333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03.</a:t>
            </a:r>
          </a:p>
        </p:txBody>
      </p:sp>
      <p:sp>
        <p:nvSpPr>
          <p:cNvPr id="12" name="TextBox 12"/>
          <p:cNvSpPr txBox="1"/>
          <p:nvPr/>
        </p:nvSpPr>
        <p:spPr>
          <a:xfrm>
            <a:off x="2794410" y="7670145"/>
            <a:ext cx="12699181" cy="1590675"/>
          </a:xfrm>
          <a:prstGeom prst="rect">
            <a:avLst/>
          </a:prstGeom>
        </p:spPr>
        <p:txBody>
          <a:bodyPr lIns="0" tIns="0" rIns="0" bIns="0" rtlCol="0" anchor="t">
            <a:spAutoFit/>
          </a:bodyPr>
          <a:lstStyle/>
          <a:p>
            <a:pPr marL="0" lvl="0" indent="0" algn="ctr">
              <a:lnSpc>
                <a:spcPts val="6299"/>
              </a:lnSpc>
              <a:spcBef>
                <a:spcPct val="0"/>
              </a:spcBef>
            </a:pPr>
            <a:r>
              <a:rPr lang="en-US" sz="4500" u="none" strike="noStrike">
                <a:solidFill>
                  <a:srgbClr val="000000"/>
                </a:solidFill>
                <a:latin typeface="Arimo Bold"/>
              </a:rPr>
              <a:t>Phương pháp học sâu kết hợp nhúng trình tự và nhúng biểu đồ phát hiện lỗ hổng mã nguồn</a:t>
            </a:r>
          </a:p>
        </p:txBody>
      </p:sp>
      <p:sp>
        <p:nvSpPr>
          <p:cNvPr id="13" name="TextBox 13"/>
          <p:cNvSpPr txBox="1"/>
          <p:nvPr/>
        </p:nvSpPr>
        <p:spPr>
          <a:xfrm>
            <a:off x="3007378" y="6333347"/>
            <a:ext cx="12273244" cy="8667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DỊCH TÊN TIẾNG VIỆT CHO BÀI BÁO</a:t>
            </a: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4655" y="74657"/>
            <a:ext cx="16118690" cy="10137686"/>
          </a:xfrm>
          <a:custGeom>
            <a:avLst/>
            <a:gdLst/>
            <a:ahLst/>
            <a:cxnLst/>
            <a:rect l="l" t="t" r="r" b="b"/>
            <a:pathLst>
              <a:path w="16118690" h="10137686">
                <a:moveTo>
                  <a:pt x="0" y="0"/>
                </a:moveTo>
                <a:lnTo>
                  <a:pt x="16118690" y="0"/>
                </a:lnTo>
                <a:lnTo>
                  <a:pt x="16118690" y="10137686"/>
                </a:lnTo>
                <a:lnTo>
                  <a:pt x="0" y="10137686"/>
                </a:lnTo>
                <a:lnTo>
                  <a:pt x="0" y="0"/>
                </a:lnTo>
                <a:close/>
              </a:path>
            </a:pathLst>
          </a:custGeom>
          <a:blipFill>
            <a:blip r:embed="rId2"/>
            <a:stretch>
              <a:fillRect/>
            </a:stretch>
          </a:blipFill>
        </p:spPr>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233" y="254254"/>
            <a:ext cx="18125533" cy="9778493"/>
          </a:xfrm>
          <a:custGeom>
            <a:avLst/>
            <a:gdLst/>
            <a:ahLst/>
            <a:cxnLst/>
            <a:rect l="l" t="t" r="r" b="b"/>
            <a:pathLst>
              <a:path w="18125533" h="9778493">
                <a:moveTo>
                  <a:pt x="0" y="0"/>
                </a:moveTo>
                <a:lnTo>
                  <a:pt x="18125534" y="0"/>
                </a:lnTo>
                <a:lnTo>
                  <a:pt x="18125534" y="9778492"/>
                </a:lnTo>
                <a:lnTo>
                  <a:pt x="0" y="9778492"/>
                </a:lnTo>
                <a:lnTo>
                  <a:pt x="0" y="0"/>
                </a:lnTo>
                <a:close/>
              </a:path>
            </a:pathLst>
          </a:custGeom>
          <a:blipFill>
            <a:blip r:embed="rId2"/>
            <a:stretch>
              <a:fillRect/>
            </a:stretch>
          </a:blipFill>
        </p:spPr>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214" y="879373"/>
            <a:ext cx="18115572" cy="8528254"/>
          </a:xfrm>
          <a:custGeom>
            <a:avLst/>
            <a:gdLst/>
            <a:ahLst/>
            <a:cxnLst/>
            <a:rect l="l" t="t" r="r" b="b"/>
            <a:pathLst>
              <a:path w="18115572" h="8528254">
                <a:moveTo>
                  <a:pt x="0" y="0"/>
                </a:moveTo>
                <a:lnTo>
                  <a:pt x="18115572" y="0"/>
                </a:lnTo>
                <a:lnTo>
                  <a:pt x="18115572" y="8528254"/>
                </a:lnTo>
                <a:lnTo>
                  <a:pt x="0" y="8528254"/>
                </a:lnTo>
                <a:lnTo>
                  <a:pt x="0" y="0"/>
                </a:lnTo>
                <a:close/>
              </a:path>
            </a:pathLst>
          </a:custGeom>
          <a:blipFill>
            <a:blip r:embed="rId2"/>
            <a:stretch>
              <a:fillRect/>
            </a:stretch>
          </a:blipFill>
        </p:spPr>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30546"/>
            <a:ext cx="18288000" cy="8127754"/>
          </a:xfrm>
          <a:custGeom>
            <a:avLst/>
            <a:gdLst/>
            <a:ahLst/>
            <a:cxnLst/>
            <a:rect l="l" t="t" r="r" b="b"/>
            <a:pathLst>
              <a:path w="18288000" h="8127754">
                <a:moveTo>
                  <a:pt x="0" y="0"/>
                </a:moveTo>
                <a:lnTo>
                  <a:pt x="18288000" y="0"/>
                </a:lnTo>
                <a:lnTo>
                  <a:pt x="18288000" y="8127754"/>
                </a:lnTo>
                <a:lnTo>
                  <a:pt x="0" y="8127754"/>
                </a:lnTo>
                <a:lnTo>
                  <a:pt x="0" y="0"/>
                </a:lnTo>
                <a:close/>
              </a:path>
            </a:pathLst>
          </a:custGeom>
          <a:blipFill>
            <a:blip r:embed="rId2"/>
            <a:stretch>
              <a:fillRect t="-13847" b="-6848"/>
            </a:stretch>
          </a:blipFill>
        </p:spPr>
      </p:sp>
      <p:grpSp>
        <p:nvGrpSpPr>
          <p:cNvPr id="3" name="Group 3"/>
          <p:cNvGrpSpPr/>
          <p:nvPr/>
        </p:nvGrpSpPr>
        <p:grpSpPr>
          <a:xfrm>
            <a:off x="5597625" y="1149596"/>
            <a:ext cx="10331900" cy="1597582"/>
            <a:chOff x="0" y="0"/>
            <a:chExt cx="1775548" cy="274546"/>
          </a:xfrm>
        </p:grpSpPr>
        <p:sp>
          <p:nvSpPr>
            <p:cNvPr id="4" name="Freeform 4"/>
            <p:cNvSpPr/>
            <p:nvPr/>
          </p:nvSpPr>
          <p:spPr>
            <a:xfrm>
              <a:off x="0" y="0"/>
              <a:ext cx="1775548" cy="274546"/>
            </a:xfrm>
            <a:custGeom>
              <a:avLst/>
              <a:gdLst/>
              <a:ahLst/>
              <a:cxnLst/>
              <a:rect l="l" t="t" r="r" b="b"/>
              <a:pathLst>
                <a:path w="1775548" h="274546">
                  <a:moveTo>
                    <a:pt x="0" y="0"/>
                  </a:moveTo>
                  <a:lnTo>
                    <a:pt x="1775548" y="0"/>
                  </a:lnTo>
                  <a:lnTo>
                    <a:pt x="1775548" y="274546"/>
                  </a:lnTo>
                  <a:lnTo>
                    <a:pt x="0" y="274546"/>
                  </a:lnTo>
                  <a:close/>
                </a:path>
              </a:pathLst>
            </a:custGeom>
            <a:solidFill>
              <a:srgbClr val="000000">
                <a:alpha val="0"/>
              </a:srgbClr>
            </a:solidFill>
            <a:ln w="38100" cap="sq">
              <a:solidFill>
                <a:srgbClr val="FF3131"/>
              </a:solidFill>
              <a:prstDash val="solid"/>
              <a:miter/>
            </a:ln>
          </p:spPr>
        </p:sp>
        <p:sp>
          <p:nvSpPr>
            <p:cNvPr id="5" name="TextBox 5"/>
            <p:cNvSpPr txBox="1"/>
            <p:nvPr/>
          </p:nvSpPr>
          <p:spPr>
            <a:xfrm>
              <a:off x="0" y="-47625"/>
              <a:ext cx="1775548" cy="322171"/>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867" y="3041946"/>
            <a:ext cx="18102267" cy="5180033"/>
          </a:xfrm>
          <a:custGeom>
            <a:avLst/>
            <a:gdLst/>
            <a:ahLst/>
            <a:cxnLst/>
            <a:rect l="l" t="t" r="r" b="b"/>
            <a:pathLst>
              <a:path w="18102267" h="5180033">
                <a:moveTo>
                  <a:pt x="0" y="0"/>
                </a:moveTo>
                <a:lnTo>
                  <a:pt x="18102266" y="0"/>
                </a:lnTo>
                <a:lnTo>
                  <a:pt x="18102266" y="5180033"/>
                </a:lnTo>
                <a:lnTo>
                  <a:pt x="0" y="5180033"/>
                </a:lnTo>
                <a:lnTo>
                  <a:pt x="0" y="0"/>
                </a:lnTo>
                <a:close/>
              </a:path>
            </a:pathLst>
          </a:custGeom>
          <a:blipFill>
            <a:blip r:embed="rId2"/>
            <a:stretch>
              <a:fillRect/>
            </a:stretch>
          </a:blipFill>
        </p:spPr>
      </p:sp>
      <p:grpSp>
        <p:nvGrpSpPr>
          <p:cNvPr id="3" name="Group 3"/>
          <p:cNvGrpSpPr/>
          <p:nvPr/>
        </p:nvGrpSpPr>
        <p:grpSpPr>
          <a:xfrm>
            <a:off x="5597625" y="4946349"/>
            <a:ext cx="12597509" cy="1149574"/>
            <a:chOff x="0" y="0"/>
            <a:chExt cx="2164895" cy="197556"/>
          </a:xfrm>
        </p:grpSpPr>
        <p:sp>
          <p:nvSpPr>
            <p:cNvPr id="4" name="Freeform 4"/>
            <p:cNvSpPr/>
            <p:nvPr/>
          </p:nvSpPr>
          <p:spPr>
            <a:xfrm>
              <a:off x="0" y="0"/>
              <a:ext cx="2164895" cy="197556"/>
            </a:xfrm>
            <a:custGeom>
              <a:avLst/>
              <a:gdLst/>
              <a:ahLst/>
              <a:cxnLst/>
              <a:rect l="l" t="t" r="r" b="b"/>
              <a:pathLst>
                <a:path w="2164895" h="197556">
                  <a:moveTo>
                    <a:pt x="0" y="0"/>
                  </a:moveTo>
                  <a:lnTo>
                    <a:pt x="2164895" y="0"/>
                  </a:lnTo>
                  <a:lnTo>
                    <a:pt x="2164895" y="197556"/>
                  </a:lnTo>
                  <a:lnTo>
                    <a:pt x="0" y="197556"/>
                  </a:lnTo>
                  <a:close/>
                </a:path>
              </a:pathLst>
            </a:custGeom>
            <a:solidFill>
              <a:srgbClr val="000000">
                <a:alpha val="0"/>
              </a:srgbClr>
            </a:solidFill>
            <a:ln w="38100" cap="sq">
              <a:solidFill>
                <a:srgbClr val="FF3131"/>
              </a:solidFill>
              <a:prstDash val="solid"/>
              <a:miter/>
            </a:ln>
          </p:spPr>
        </p:sp>
        <p:sp>
          <p:nvSpPr>
            <p:cNvPr id="5" name="TextBox 5"/>
            <p:cNvSpPr txBox="1"/>
            <p:nvPr/>
          </p:nvSpPr>
          <p:spPr>
            <a:xfrm>
              <a:off x="0" y="-47625"/>
              <a:ext cx="2164895" cy="245181"/>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1502" y="162585"/>
            <a:ext cx="12504995" cy="9961830"/>
          </a:xfrm>
          <a:custGeom>
            <a:avLst/>
            <a:gdLst/>
            <a:ahLst/>
            <a:cxnLst/>
            <a:rect l="l" t="t" r="r" b="b"/>
            <a:pathLst>
              <a:path w="12504995" h="9961830">
                <a:moveTo>
                  <a:pt x="0" y="0"/>
                </a:moveTo>
                <a:lnTo>
                  <a:pt x="12504996" y="0"/>
                </a:lnTo>
                <a:lnTo>
                  <a:pt x="12504996" y="9961830"/>
                </a:lnTo>
                <a:lnTo>
                  <a:pt x="0" y="9961830"/>
                </a:lnTo>
                <a:lnTo>
                  <a:pt x="0" y="0"/>
                </a:lnTo>
                <a:close/>
              </a:path>
            </a:pathLst>
          </a:custGeom>
          <a:blipFill>
            <a:blip r:embed="rId2"/>
            <a:stretch>
              <a:fillRect/>
            </a:stretch>
          </a:blipFill>
        </p:spPr>
      </p:sp>
      <p:grpSp>
        <p:nvGrpSpPr>
          <p:cNvPr id="3" name="Group 3"/>
          <p:cNvGrpSpPr/>
          <p:nvPr/>
        </p:nvGrpSpPr>
        <p:grpSpPr>
          <a:xfrm>
            <a:off x="8592232" y="6888870"/>
            <a:ext cx="4621736" cy="3235544"/>
            <a:chOff x="0" y="0"/>
            <a:chExt cx="767071" cy="537004"/>
          </a:xfrm>
        </p:grpSpPr>
        <p:sp>
          <p:nvSpPr>
            <p:cNvPr id="4" name="Freeform 4"/>
            <p:cNvSpPr/>
            <p:nvPr/>
          </p:nvSpPr>
          <p:spPr>
            <a:xfrm>
              <a:off x="0" y="0"/>
              <a:ext cx="767071" cy="537004"/>
            </a:xfrm>
            <a:custGeom>
              <a:avLst/>
              <a:gdLst/>
              <a:ahLst/>
              <a:cxnLst/>
              <a:rect l="l" t="t" r="r" b="b"/>
              <a:pathLst>
                <a:path w="767071" h="537004">
                  <a:moveTo>
                    <a:pt x="0" y="0"/>
                  </a:moveTo>
                  <a:lnTo>
                    <a:pt x="767071" y="0"/>
                  </a:lnTo>
                  <a:lnTo>
                    <a:pt x="767071" y="537004"/>
                  </a:lnTo>
                  <a:lnTo>
                    <a:pt x="0" y="537004"/>
                  </a:lnTo>
                  <a:close/>
                </a:path>
              </a:pathLst>
            </a:custGeom>
            <a:solidFill>
              <a:srgbClr val="000000">
                <a:alpha val="0"/>
              </a:srgbClr>
            </a:solidFill>
            <a:ln w="38100" cap="sq">
              <a:solidFill>
                <a:srgbClr val="FF3131"/>
              </a:solidFill>
              <a:prstDash val="solid"/>
              <a:miter/>
            </a:ln>
          </p:spPr>
        </p:sp>
        <p:sp>
          <p:nvSpPr>
            <p:cNvPr id="5" name="TextBox 5"/>
            <p:cNvSpPr txBox="1"/>
            <p:nvPr/>
          </p:nvSpPr>
          <p:spPr>
            <a:xfrm>
              <a:off x="0" y="-47625"/>
              <a:ext cx="767071" cy="584629"/>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849" y="3432743"/>
            <a:ext cx="18130302" cy="3421513"/>
          </a:xfrm>
          <a:custGeom>
            <a:avLst/>
            <a:gdLst/>
            <a:ahLst/>
            <a:cxnLst/>
            <a:rect l="l" t="t" r="r" b="b"/>
            <a:pathLst>
              <a:path w="18130302" h="3421513">
                <a:moveTo>
                  <a:pt x="0" y="0"/>
                </a:moveTo>
                <a:lnTo>
                  <a:pt x="18130302" y="0"/>
                </a:lnTo>
                <a:lnTo>
                  <a:pt x="18130302" y="3421514"/>
                </a:lnTo>
                <a:lnTo>
                  <a:pt x="0" y="3421514"/>
                </a:lnTo>
                <a:lnTo>
                  <a:pt x="0" y="0"/>
                </a:lnTo>
                <a:close/>
              </a:path>
            </a:pathLst>
          </a:custGeom>
          <a:blipFill>
            <a:blip r:embed="rId2"/>
            <a:stretch>
              <a:fillRect/>
            </a:stretch>
          </a:blipFill>
        </p:spPr>
      </p:sp>
      <p:grpSp>
        <p:nvGrpSpPr>
          <p:cNvPr id="3" name="Group 3"/>
          <p:cNvGrpSpPr/>
          <p:nvPr/>
        </p:nvGrpSpPr>
        <p:grpSpPr>
          <a:xfrm>
            <a:off x="78849" y="3432743"/>
            <a:ext cx="18130302" cy="1205435"/>
            <a:chOff x="0" y="0"/>
            <a:chExt cx="3110894" cy="206835"/>
          </a:xfrm>
        </p:grpSpPr>
        <p:sp>
          <p:nvSpPr>
            <p:cNvPr id="4" name="Freeform 4"/>
            <p:cNvSpPr/>
            <p:nvPr/>
          </p:nvSpPr>
          <p:spPr>
            <a:xfrm>
              <a:off x="0" y="0"/>
              <a:ext cx="3110894" cy="206835"/>
            </a:xfrm>
            <a:custGeom>
              <a:avLst/>
              <a:gdLst/>
              <a:ahLst/>
              <a:cxnLst/>
              <a:rect l="l" t="t" r="r" b="b"/>
              <a:pathLst>
                <a:path w="3110894" h="206835">
                  <a:moveTo>
                    <a:pt x="0" y="0"/>
                  </a:moveTo>
                  <a:lnTo>
                    <a:pt x="3110894" y="0"/>
                  </a:lnTo>
                  <a:lnTo>
                    <a:pt x="3110894" y="206835"/>
                  </a:lnTo>
                  <a:lnTo>
                    <a:pt x="0" y="206835"/>
                  </a:lnTo>
                  <a:close/>
                </a:path>
              </a:pathLst>
            </a:custGeom>
            <a:solidFill>
              <a:srgbClr val="000000">
                <a:alpha val="0"/>
              </a:srgbClr>
            </a:solidFill>
            <a:ln w="38100" cap="sq">
              <a:solidFill>
                <a:srgbClr val="FF3131"/>
              </a:solidFill>
              <a:prstDash val="solid"/>
              <a:miter/>
            </a:ln>
          </p:spPr>
        </p:sp>
        <p:sp>
          <p:nvSpPr>
            <p:cNvPr id="5" name="TextBox 5"/>
            <p:cNvSpPr txBox="1"/>
            <p:nvPr/>
          </p:nvSpPr>
          <p:spPr>
            <a:xfrm>
              <a:off x="0" y="-47625"/>
              <a:ext cx="3110894" cy="25446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2349754"/>
            <a:chOff x="0" y="0"/>
            <a:chExt cx="4274726" cy="618865"/>
          </a:xfrm>
        </p:grpSpPr>
        <p:sp>
          <p:nvSpPr>
            <p:cNvPr id="3" name="Freeform 3"/>
            <p:cNvSpPr/>
            <p:nvPr/>
          </p:nvSpPr>
          <p:spPr>
            <a:xfrm>
              <a:off x="0" y="0"/>
              <a:ext cx="4274726" cy="618865"/>
            </a:xfrm>
            <a:custGeom>
              <a:avLst/>
              <a:gdLst/>
              <a:ahLst/>
              <a:cxnLst/>
              <a:rect l="l" t="t" r="r" b="b"/>
              <a:pathLst>
                <a:path w="4274726" h="618865">
                  <a:moveTo>
                    <a:pt x="22896" y="0"/>
                  </a:moveTo>
                  <a:lnTo>
                    <a:pt x="4251830" y="0"/>
                  </a:lnTo>
                  <a:cubicBezTo>
                    <a:pt x="4264475" y="0"/>
                    <a:pt x="4274726" y="10251"/>
                    <a:pt x="4274726" y="22896"/>
                  </a:cubicBezTo>
                  <a:lnTo>
                    <a:pt x="4274726" y="595969"/>
                  </a:lnTo>
                  <a:cubicBezTo>
                    <a:pt x="4274726" y="608614"/>
                    <a:pt x="4264475" y="618865"/>
                    <a:pt x="4251830" y="618865"/>
                  </a:cubicBezTo>
                  <a:lnTo>
                    <a:pt x="22896" y="618865"/>
                  </a:lnTo>
                  <a:cubicBezTo>
                    <a:pt x="16823" y="618865"/>
                    <a:pt x="11000" y="616453"/>
                    <a:pt x="6706" y="612159"/>
                  </a:cubicBezTo>
                  <a:cubicBezTo>
                    <a:pt x="2412" y="607865"/>
                    <a:pt x="0" y="602042"/>
                    <a:pt x="0" y="595969"/>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66649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834013" y="1418447"/>
            <a:ext cx="10619973" cy="17049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CÁC KHÓ KHĂN, THÁCH THỨC HIỆN TẠI KHI THỰC HIỆN</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09.</a:t>
            </a:r>
          </a:p>
        </p:txBody>
      </p:sp>
      <p:sp>
        <p:nvSpPr>
          <p:cNvPr id="7" name="TextBox 7"/>
          <p:cNvSpPr txBox="1"/>
          <p:nvPr/>
        </p:nvSpPr>
        <p:spPr>
          <a:xfrm>
            <a:off x="1028700" y="3817577"/>
            <a:ext cx="16230600" cy="5622925"/>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000000"/>
                </a:solidFill>
                <a:latin typeface="Arimo Bold"/>
              </a:rPr>
              <a:t>B</a:t>
            </a:r>
            <a:r>
              <a:rPr lang="en-US" sz="3999" u="none" strike="noStrike">
                <a:solidFill>
                  <a:srgbClr val="000000"/>
                </a:solidFill>
                <a:latin typeface="Arimo Bold"/>
              </a:rPr>
              <a:t>ài báo khá là nhiều giai đoạn và đòi hỏi kiến thức chuyên sâu mới có thể làm lại được. </a:t>
            </a:r>
          </a:p>
          <a:p>
            <a:pPr marL="863599" lvl="1" indent="-431800">
              <a:lnSpc>
                <a:spcPts val="5599"/>
              </a:lnSpc>
              <a:buFont typeface="Arial"/>
              <a:buChar char="•"/>
            </a:pPr>
            <a:r>
              <a:rPr lang="en-US" sz="3999" u="none" strike="noStrike">
                <a:solidFill>
                  <a:srgbClr val="000000"/>
                </a:solidFill>
                <a:latin typeface="Arimo Bold"/>
              </a:rPr>
              <a:t>Khó khăn nhất là bài báo không hề có bất kỳ thông tin nào về mã nguồn hay ngôn ngữ mà họ thực hiện. </a:t>
            </a:r>
          </a:p>
          <a:p>
            <a:pPr marL="863599" lvl="1" indent="-431800">
              <a:lnSpc>
                <a:spcPts val="5599"/>
              </a:lnSpc>
              <a:buFont typeface="Arial"/>
              <a:buChar char="•"/>
            </a:pPr>
            <a:r>
              <a:rPr lang="en-US" sz="3999" u="none" strike="noStrike">
                <a:solidFill>
                  <a:srgbClr val="000000"/>
                </a:solidFill>
                <a:latin typeface="Arimo Bold"/>
              </a:rPr>
              <a:t>Là một bài báo còn quá mới, mới public năm 2023 nên chưa có nhiều tài liệu để tụi em tiếp cận. </a:t>
            </a:r>
          </a:p>
          <a:p>
            <a:pPr marL="863599" lvl="1" indent="-431800">
              <a:lnSpc>
                <a:spcPts val="5599"/>
              </a:lnSpc>
              <a:buFont typeface="Arial"/>
              <a:buChar char="•"/>
            </a:pPr>
            <a:r>
              <a:rPr lang="en-US" sz="3999" u="none" strike="noStrike">
                <a:solidFill>
                  <a:srgbClr val="000000"/>
                </a:solidFill>
                <a:latin typeface="Arimo Bold"/>
              </a:rPr>
              <a:t>Kỳ này đối với tụi em là lần đầu tiên có nhiều đồ án như vậy nên tụi em hơi đuối. </a:t>
            </a: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221509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896917" y="4201065"/>
            <a:ext cx="8494167" cy="1660526"/>
          </a:xfrm>
          <a:prstGeom prst="rect">
            <a:avLst/>
          </a:prstGeom>
        </p:spPr>
        <p:txBody>
          <a:bodyPr lIns="0" tIns="0" rIns="0" bIns="0" rtlCol="0" anchor="t">
            <a:spAutoFit/>
          </a:bodyPr>
          <a:lstStyle/>
          <a:p>
            <a:pPr algn="r">
              <a:lnSpc>
                <a:spcPts val="12500"/>
              </a:lnSpc>
            </a:pPr>
            <a:r>
              <a:rPr lang="en-US" sz="12500">
                <a:solidFill>
                  <a:srgbClr val="000000"/>
                </a:solidFill>
                <a:latin typeface="Baloo Bold"/>
              </a:rPr>
              <a:t>THANK YOU</a:t>
            </a:r>
          </a:p>
        </p:txBody>
      </p:sp>
      <p:sp>
        <p:nvSpPr>
          <p:cNvPr id="8" name="Freeform 8"/>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396" y="133835"/>
            <a:ext cx="18007208" cy="10019330"/>
            <a:chOff x="0" y="0"/>
            <a:chExt cx="4742639" cy="2638836"/>
          </a:xfrm>
        </p:grpSpPr>
        <p:sp>
          <p:nvSpPr>
            <p:cNvPr id="3" name="Freeform 3"/>
            <p:cNvSpPr/>
            <p:nvPr/>
          </p:nvSpPr>
          <p:spPr>
            <a:xfrm>
              <a:off x="0" y="0"/>
              <a:ext cx="4742639" cy="2638836"/>
            </a:xfrm>
            <a:custGeom>
              <a:avLst/>
              <a:gdLst/>
              <a:ahLst/>
              <a:cxnLst/>
              <a:rect l="l" t="t" r="r" b="b"/>
              <a:pathLst>
                <a:path w="4742639" h="2638836">
                  <a:moveTo>
                    <a:pt x="20637" y="0"/>
                  </a:moveTo>
                  <a:lnTo>
                    <a:pt x="4722002" y="0"/>
                  </a:lnTo>
                  <a:cubicBezTo>
                    <a:pt x="4733400" y="0"/>
                    <a:pt x="4742639" y="9239"/>
                    <a:pt x="4742639" y="20637"/>
                  </a:cubicBezTo>
                  <a:lnTo>
                    <a:pt x="4742639" y="2618199"/>
                  </a:lnTo>
                  <a:cubicBezTo>
                    <a:pt x="4742639" y="2629596"/>
                    <a:pt x="4733400" y="2638836"/>
                    <a:pt x="4722002" y="2638836"/>
                  </a:cubicBezTo>
                  <a:lnTo>
                    <a:pt x="20637" y="2638836"/>
                  </a:lnTo>
                  <a:cubicBezTo>
                    <a:pt x="9239" y="2638836"/>
                    <a:pt x="0" y="2629596"/>
                    <a:pt x="0" y="2618199"/>
                  </a:cubicBezTo>
                  <a:lnTo>
                    <a:pt x="0" y="20637"/>
                  </a:lnTo>
                  <a:cubicBezTo>
                    <a:pt x="0" y="9239"/>
                    <a:pt x="9239" y="0"/>
                    <a:pt x="20637" y="0"/>
                  </a:cubicBezTo>
                  <a:close/>
                </a:path>
              </a:pathLst>
            </a:custGeom>
            <a:solidFill>
              <a:srgbClr val="B9D6F3"/>
            </a:solidFill>
          </p:spPr>
        </p:sp>
        <p:sp>
          <p:nvSpPr>
            <p:cNvPr id="4" name="TextBox 4"/>
            <p:cNvSpPr txBox="1"/>
            <p:nvPr/>
          </p:nvSpPr>
          <p:spPr>
            <a:xfrm>
              <a:off x="0" y="-47625"/>
              <a:ext cx="4742639" cy="2686461"/>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13875652" y="-2343366"/>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744879" y="9258300"/>
            <a:ext cx="9489757" cy="10287000"/>
          </a:xfrm>
          <a:custGeom>
            <a:avLst/>
            <a:gdLst/>
            <a:ahLst/>
            <a:cxnLst/>
            <a:rect l="l" t="t" r="r" b="b"/>
            <a:pathLst>
              <a:path w="9489757" h="10287000">
                <a:moveTo>
                  <a:pt x="0" y="0"/>
                </a:moveTo>
                <a:lnTo>
                  <a:pt x="9489758" y="0"/>
                </a:lnTo>
                <a:lnTo>
                  <a:pt x="9489758"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6706302" y="5271601"/>
            <a:ext cx="5410702" cy="2671431"/>
            <a:chOff x="0" y="0"/>
            <a:chExt cx="7214269" cy="3561908"/>
          </a:xfrm>
        </p:grpSpPr>
        <p:sp>
          <p:nvSpPr>
            <p:cNvPr id="8" name="TextBox 8"/>
            <p:cNvSpPr txBox="1"/>
            <p:nvPr/>
          </p:nvSpPr>
          <p:spPr>
            <a:xfrm>
              <a:off x="518117" y="2412550"/>
              <a:ext cx="6178035" cy="1149358"/>
            </a:xfrm>
            <a:prstGeom prst="rect">
              <a:avLst/>
            </a:prstGeom>
          </p:spPr>
          <p:txBody>
            <a:bodyPr lIns="0" tIns="0" rIns="0" bIns="0" rtlCol="0" anchor="t">
              <a:spAutoFit/>
            </a:bodyPr>
            <a:lstStyle/>
            <a:p>
              <a:pPr algn="ctr">
                <a:lnSpc>
                  <a:spcPts val="3300"/>
                </a:lnSpc>
              </a:pPr>
              <a:r>
                <a:rPr lang="en-US" sz="3000">
                  <a:solidFill>
                    <a:srgbClr val="000000"/>
                  </a:solidFill>
                  <a:latin typeface="Baloo"/>
                </a:rPr>
                <a:t>Bỏ qua thông tin có cấu trúc vốn có trong mã</a:t>
              </a:r>
            </a:p>
          </p:txBody>
        </p:sp>
        <p:grpSp>
          <p:nvGrpSpPr>
            <p:cNvPr id="9" name="Group 9"/>
            <p:cNvGrpSpPr/>
            <p:nvPr/>
          </p:nvGrpSpPr>
          <p:grpSpPr>
            <a:xfrm>
              <a:off x="607442" y="0"/>
              <a:ext cx="5999384" cy="2393500"/>
              <a:chOff x="0" y="0"/>
              <a:chExt cx="1185063" cy="472790"/>
            </a:xfrm>
          </p:grpSpPr>
          <p:sp>
            <p:nvSpPr>
              <p:cNvPr id="10" name="Freeform 10"/>
              <p:cNvSpPr/>
              <p:nvPr/>
            </p:nvSpPr>
            <p:spPr>
              <a:xfrm>
                <a:off x="0" y="0"/>
                <a:ext cx="1185064" cy="472790"/>
              </a:xfrm>
              <a:custGeom>
                <a:avLst/>
                <a:gdLst/>
                <a:ahLst/>
                <a:cxnLst/>
                <a:rect l="l" t="t" r="r" b="b"/>
                <a:pathLst>
                  <a:path w="1185064" h="472790">
                    <a:moveTo>
                      <a:pt x="87751" y="0"/>
                    </a:moveTo>
                    <a:lnTo>
                      <a:pt x="1097313" y="0"/>
                    </a:lnTo>
                    <a:cubicBezTo>
                      <a:pt x="1145776" y="0"/>
                      <a:pt x="1185064" y="39287"/>
                      <a:pt x="1185064" y="87751"/>
                    </a:cubicBezTo>
                    <a:lnTo>
                      <a:pt x="1185064" y="385039"/>
                    </a:lnTo>
                    <a:cubicBezTo>
                      <a:pt x="1185064" y="408312"/>
                      <a:pt x="1175818" y="430632"/>
                      <a:pt x="1159362" y="447089"/>
                    </a:cubicBezTo>
                    <a:cubicBezTo>
                      <a:pt x="1142905" y="463545"/>
                      <a:pt x="1120586" y="472790"/>
                      <a:pt x="1097313" y="472790"/>
                    </a:cubicBezTo>
                    <a:lnTo>
                      <a:pt x="87751" y="472790"/>
                    </a:lnTo>
                    <a:cubicBezTo>
                      <a:pt x="64478" y="472790"/>
                      <a:pt x="42158" y="463545"/>
                      <a:pt x="25702" y="447089"/>
                    </a:cubicBezTo>
                    <a:cubicBezTo>
                      <a:pt x="9245" y="430632"/>
                      <a:pt x="0" y="408312"/>
                      <a:pt x="0" y="385039"/>
                    </a:cubicBezTo>
                    <a:lnTo>
                      <a:pt x="0" y="87751"/>
                    </a:lnTo>
                    <a:cubicBezTo>
                      <a:pt x="0" y="64478"/>
                      <a:pt x="9245" y="42158"/>
                      <a:pt x="25702" y="25702"/>
                    </a:cubicBezTo>
                    <a:cubicBezTo>
                      <a:pt x="42158" y="9245"/>
                      <a:pt x="64478" y="0"/>
                      <a:pt x="87751" y="0"/>
                    </a:cubicBezTo>
                    <a:close/>
                  </a:path>
                </a:pathLst>
              </a:custGeom>
              <a:solidFill>
                <a:srgbClr val="2D6097"/>
              </a:solidFill>
            </p:spPr>
          </p:sp>
          <p:sp>
            <p:nvSpPr>
              <p:cNvPr id="11" name="TextBox 11"/>
              <p:cNvSpPr txBox="1"/>
              <p:nvPr/>
            </p:nvSpPr>
            <p:spPr>
              <a:xfrm>
                <a:off x="0" y="-47625"/>
                <a:ext cx="1185063" cy="520415"/>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0" y="547988"/>
              <a:ext cx="7214269" cy="1326100"/>
            </a:xfrm>
            <a:prstGeom prst="rect">
              <a:avLst/>
            </a:prstGeom>
          </p:spPr>
          <p:txBody>
            <a:bodyPr lIns="0" tIns="0" rIns="0" bIns="0" rtlCol="0" anchor="t">
              <a:spAutoFit/>
            </a:bodyPr>
            <a:lstStyle/>
            <a:p>
              <a:pPr algn="ctr">
                <a:lnSpc>
                  <a:spcPts val="3850"/>
                </a:lnSpc>
              </a:pPr>
              <a:r>
                <a:rPr lang="en-US" sz="3500">
                  <a:solidFill>
                    <a:srgbClr val="FFFFFF"/>
                  </a:solidFill>
                  <a:latin typeface="Baloo Bold"/>
                </a:rPr>
                <a:t>MÔ HÌNH DỰA TRÊN NHÚNG TRÌNH TỰ</a:t>
              </a:r>
            </a:p>
          </p:txBody>
        </p:sp>
      </p:grpSp>
      <p:grpSp>
        <p:nvGrpSpPr>
          <p:cNvPr id="13" name="Group 13"/>
          <p:cNvGrpSpPr/>
          <p:nvPr/>
        </p:nvGrpSpPr>
        <p:grpSpPr>
          <a:xfrm>
            <a:off x="12117004" y="5271601"/>
            <a:ext cx="5410702" cy="2671431"/>
            <a:chOff x="0" y="0"/>
            <a:chExt cx="7214269" cy="3561908"/>
          </a:xfrm>
        </p:grpSpPr>
        <p:sp>
          <p:nvSpPr>
            <p:cNvPr id="14" name="TextBox 14"/>
            <p:cNvSpPr txBox="1"/>
            <p:nvPr/>
          </p:nvSpPr>
          <p:spPr>
            <a:xfrm>
              <a:off x="780541" y="2412550"/>
              <a:ext cx="5653187" cy="1149358"/>
            </a:xfrm>
            <a:prstGeom prst="rect">
              <a:avLst/>
            </a:prstGeom>
          </p:spPr>
          <p:txBody>
            <a:bodyPr lIns="0" tIns="0" rIns="0" bIns="0" rtlCol="0" anchor="t">
              <a:spAutoFit/>
            </a:bodyPr>
            <a:lstStyle/>
            <a:p>
              <a:pPr algn="ctr">
                <a:lnSpc>
                  <a:spcPts val="3300"/>
                </a:lnSpc>
              </a:pPr>
              <a:r>
                <a:rPr lang="en-US" sz="3000">
                  <a:solidFill>
                    <a:srgbClr val="000000"/>
                  </a:solidFill>
                  <a:latin typeface="Baloo"/>
                </a:rPr>
                <a:t>Thiếu các phương pháp nhúng node và biểu đồ</a:t>
              </a:r>
            </a:p>
          </p:txBody>
        </p:sp>
        <p:grpSp>
          <p:nvGrpSpPr>
            <p:cNvPr id="15" name="Group 15"/>
            <p:cNvGrpSpPr/>
            <p:nvPr/>
          </p:nvGrpSpPr>
          <p:grpSpPr>
            <a:xfrm>
              <a:off x="607442" y="0"/>
              <a:ext cx="5999384" cy="2393500"/>
              <a:chOff x="0" y="0"/>
              <a:chExt cx="1185063" cy="472790"/>
            </a:xfrm>
          </p:grpSpPr>
          <p:sp>
            <p:nvSpPr>
              <p:cNvPr id="16" name="Freeform 16"/>
              <p:cNvSpPr/>
              <p:nvPr/>
            </p:nvSpPr>
            <p:spPr>
              <a:xfrm>
                <a:off x="0" y="0"/>
                <a:ext cx="1185064" cy="472790"/>
              </a:xfrm>
              <a:custGeom>
                <a:avLst/>
                <a:gdLst/>
                <a:ahLst/>
                <a:cxnLst/>
                <a:rect l="l" t="t" r="r" b="b"/>
                <a:pathLst>
                  <a:path w="1185064" h="472790">
                    <a:moveTo>
                      <a:pt x="87751" y="0"/>
                    </a:moveTo>
                    <a:lnTo>
                      <a:pt x="1097313" y="0"/>
                    </a:lnTo>
                    <a:cubicBezTo>
                      <a:pt x="1145776" y="0"/>
                      <a:pt x="1185064" y="39287"/>
                      <a:pt x="1185064" y="87751"/>
                    </a:cubicBezTo>
                    <a:lnTo>
                      <a:pt x="1185064" y="385039"/>
                    </a:lnTo>
                    <a:cubicBezTo>
                      <a:pt x="1185064" y="408312"/>
                      <a:pt x="1175818" y="430632"/>
                      <a:pt x="1159362" y="447089"/>
                    </a:cubicBezTo>
                    <a:cubicBezTo>
                      <a:pt x="1142905" y="463545"/>
                      <a:pt x="1120586" y="472790"/>
                      <a:pt x="1097313" y="472790"/>
                    </a:cubicBezTo>
                    <a:lnTo>
                      <a:pt x="87751" y="472790"/>
                    </a:lnTo>
                    <a:cubicBezTo>
                      <a:pt x="64478" y="472790"/>
                      <a:pt x="42158" y="463545"/>
                      <a:pt x="25702" y="447089"/>
                    </a:cubicBezTo>
                    <a:cubicBezTo>
                      <a:pt x="9245" y="430632"/>
                      <a:pt x="0" y="408312"/>
                      <a:pt x="0" y="385039"/>
                    </a:cubicBezTo>
                    <a:lnTo>
                      <a:pt x="0" y="87751"/>
                    </a:lnTo>
                    <a:cubicBezTo>
                      <a:pt x="0" y="64478"/>
                      <a:pt x="9245" y="42158"/>
                      <a:pt x="25702" y="25702"/>
                    </a:cubicBezTo>
                    <a:cubicBezTo>
                      <a:pt x="42158" y="9245"/>
                      <a:pt x="64478" y="0"/>
                      <a:pt x="87751" y="0"/>
                    </a:cubicBezTo>
                    <a:close/>
                  </a:path>
                </a:pathLst>
              </a:custGeom>
              <a:solidFill>
                <a:srgbClr val="2D6097"/>
              </a:solidFill>
            </p:spPr>
          </p:sp>
          <p:sp>
            <p:nvSpPr>
              <p:cNvPr id="17" name="TextBox 17"/>
              <p:cNvSpPr txBox="1"/>
              <p:nvPr/>
            </p:nvSpPr>
            <p:spPr>
              <a:xfrm>
                <a:off x="0" y="-47625"/>
                <a:ext cx="1185063" cy="520415"/>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0" y="547988"/>
              <a:ext cx="7214269" cy="1326100"/>
            </a:xfrm>
            <a:prstGeom prst="rect">
              <a:avLst/>
            </a:prstGeom>
          </p:spPr>
          <p:txBody>
            <a:bodyPr lIns="0" tIns="0" rIns="0" bIns="0" rtlCol="0" anchor="t">
              <a:spAutoFit/>
            </a:bodyPr>
            <a:lstStyle/>
            <a:p>
              <a:pPr algn="ctr">
                <a:lnSpc>
                  <a:spcPts val="3850"/>
                </a:lnSpc>
              </a:pPr>
              <a:r>
                <a:rPr lang="en-US" sz="3500">
                  <a:solidFill>
                    <a:srgbClr val="FFFFFF"/>
                  </a:solidFill>
                  <a:latin typeface="Baloo Bold"/>
                </a:rPr>
                <a:t>MÔ HÌNH DỰA TRÊN NHÚNG BIỂU ĐỒ</a:t>
              </a:r>
            </a:p>
          </p:txBody>
        </p:sp>
      </p:grpSp>
      <p:sp>
        <p:nvSpPr>
          <p:cNvPr id="19" name="Freeform 19"/>
          <p:cNvSpPr/>
          <p:nvPr/>
        </p:nvSpPr>
        <p:spPr>
          <a:xfrm rot="7213537">
            <a:off x="7988220" y="4420983"/>
            <a:ext cx="1322781" cy="373686"/>
          </a:xfrm>
          <a:custGeom>
            <a:avLst/>
            <a:gdLst/>
            <a:ahLst/>
            <a:cxnLst/>
            <a:rect l="l" t="t" r="r" b="b"/>
            <a:pathLst>
              <a:path w="1322781" h="373686">
                <a:moveTo>
                  <a:pt x="0" y="0"/>
                </a:moveTo>
                <a:lnTo>
                  <a:pt x="1322781" y="0"/>
                </a:lnTo>
                <a:lnTo>
                  <a:pt x="1322781" y="373686"/>
                </a:lnTo>
                <a:lnTo>
                  <a:pt x="0" y="3736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3624827" flipV="1">
            <a:off x="14917648" y="4422856"/>
            <a:ext cx="1322781" cy="373686"/>
          </a:xfrm>
          <a:custGeom>
            <a:avLst/>
            <a:gdLst/>
            <a:ahLst/>
            <a:cxnLst/>
            <a:rect l="l" t="t" r="r" b="b"/>
            <a:pathLst>
              <a:path w="1322781" h="373686">
                <a:moveTo>
                  <a:pt x="0" y="373685"/>
                </a:moveTo>
                <a:lnTo>
                  <a:pt x="1322782" y="373685"/>
                </a:lnTo>
                <a:lnTo>
                  <a:pt x="1322782" y="0"/>
                </a:lnTo>
                <a:lnTo>
                  <a:pt x="0" y="0"/>
                </a:lnTo>
                <a:lnTo>
                  <a:pt x="0" y="373685"/>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9144000" y="1371445"/>
            <a:ext cx="5946008" cy="3509631"/>
            <a:chOff x="0" y="0"/>
            <a:chExt cx="7928011" cy="4679508"/>
          </a:xfrm>
        </p:grpSpPr>
        <p:sp>
          <p:nvSpPr>
            <p:cNvPr id="22" name="TextBox 22"/>
            <p:cNvSpPr txBox="1"/>
            <p:nvPr/>
          </p:nvSpPr>
          <p:spPr>
            <a:xfrm>
              <a:off x="52726" y="2412550"/>
              <a:ext cx="7822559" cy="2266958"/>
            </a:xfrm>
            <a:prstGeom prst="rect">
              <a:avLst/>
            </a:prstGeom>
          </p:spPr>
          <p:txBody>
            <a:bodyPr lIns="0" tIns="0" rIns="0" bIns="0" rtlCol="0" anchor="t">
              <a:spAutoFit/>
            </a:bodyPr>
            <a:lstStyle/>
            <a:p>
              <a:pPr algn="ctr">
                <a:lnSpc>
                  <a:spcPts val="3300"/>
                </a:lnSpc>
              </a:pPr>
              <a:r>
                <a:rPr lang="en-US" sz="3000">
                  <a:solidFill>
                    <a:srgbClr val="000000"/>
                  </a:solidFill>
                  <a:latin typeface="Baloo"/>
                </a:rPr>
                <a:t>Thường chỉ sử dụng một phương pháp nhúng biểu đồ hoặc nhúng trình tự duy nhất để trích xuất các đặc trưng lỗ hổng</a:t>
              </a:r>
            </a:p>
          </p:txBody>
        </p:sp>
        <p:grpSp>
          <p:nvGrpSpPr>
            <p:cNvPr id="23" name="Group 23"/>
            <p:cNvGrpSpPr/>
            <p:nvPr/>
          </p:nvGrpSpPr>
          <p:grpSpPr>
            <a:xfrm>
              <a:off x="0" y="0"/>
              <a:ext cx="7928011" cy="2393500"/>
              <a:chOff x="0" y="0"/>
              <a:chExt cx="1566027" cy="472790"/>
            </a:xfrm>
          </p:grpSpPr>
          <p:sp>
            <p:nvSpPr>
              <p:cNvPr id="24" name="Freeform 24"/>
              <p:cNvSpPr/>
              <p:nvPr/>
            </p:nvSpPr>
            <p:spPr>
              <a:xfrm>
                <a:off x="0" y="0"/>
                <a:ext cx="1566027" cy="472790"/>
              </a:xfrm>
              <a:custGeom>
                <a:avLst/>
                <a:gdLst/>
                <a:ahLst/>
                <a:cxnLst/>
                <a:rect l="l" t="t" r="r" b="b"/>
                <a:pathLst>
                  <a:path w="1566027" h="472790">
                    <a:moveTo>
                      <a:pt x="66404" y="0"/>
                    </a:moveTo>
                    <a:lnTo>
                      <a:pt x="1499623" y="0"/>
                    </a:lnTo>
                    <a:cubicBezTo>
                      <a:pt x="1536297" y="0"/>
                      <a:pt x="1566027" y="29730"/>
                      <a:pt x="1566027" y="66404"/>
                    </a:cubicBezTo>
                    <a:lnTo>
                      <a:pt x="1566027" y="406386"/>
                    </a:lnTo>
                    <a:cubicBezTo>
                      <a:pt x="1566027" y="423998"/>
                      <a:pt x="1559031" y="440888"/>
                      <a:pt x="1546578" y="453341"/>
                    </a:cubicBezTo>
                    <a:cubicBezTo>
                      <a:pt x="1534124" y="465794"/>
                      <a:pt x="1517234" y="472790"/>
                      <a:pt x="1499623" y="472790"/>
                    </a:cubicBezTo>
                    <a:lnTo>
                      <a:pt x="66404" y="472790"/>
                    </a:lnTo>
                    <a:cubicBezTo>
                      <a:pt x="29730" y="472790"/>
                      <a:pt x="0" y="443060"/>
                      <a:pt x="0" y="406386"/>
                    </a:cubicBezTo>
                    <a:lnTo>
                      <a:pt x="0" y="66404"/>
                    </a:lnTo>
                    <a:cubicBezTo>
                      <a:pt x="0" y="29730"/>
                      <a:pt x="29730" y="0"/>
                      <a:pt x="66404" y="0"/>
                    </a:cubicBezTo>
                    <a:close/>
                  </a:path>
                </a:pathLst>
              </a:custGeom>
              <a:solidFill>
                <a:srgbClr val="2D6097"/>
              </a:solidFill>
            </p:spPr>
          </p:sp>
          <p:sp>
            <p:nvSpPr>
              <p:cNvPr id="25" name="TextBox 25"/>
              <p:cNvSpPr txBox="1"/>
              <p:nvPr/>
            </p:nvSpPr>
            <p:spPr>
              <a:xfrm>
                <a:off x="0" y="-47625"/>
                <a:ext cx="1566027" cy="520415"/>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356871" y="547988"/>
              <a:ext cx="7214269" cy="1326100"/>
            </a:xfrm>
            <a:prstGeom prst="rect">
              <a:avLst/>
            </a:prstGeom>
          </p:spPr>
          <p:txBody>
            <a:bodyPr lIns="0" tIns="0" rIns="0" bIns="0" rtlCol="0" anchor="t">
              <a:spAutoFit/>
            </a:bodyPr>
            <a:lstStyle/>
            <a:p>
              <a:pPr algn="ctr">
                <a:lnSpc>
                  <a:spcPts val="3850"/>
                </a:lnSpc>
              </a:pPr>
              <a:r>
                <a:rPr lang="en-US" sz="3500">
                  <a:solidFill>
                    <a:srgbClr val="FFFFFF"/>
                  </a:solidFill>
                  <a:latin typeface="Baloo Bold"/>
                </a:rPr>
                <a:t>PHÁT HIỆN LỖ HỔNG</a:t>
              </a:r>
            </a:p>
            <a:p>
              <a:pPr algn="ctr">
                <a:lnSpc>
                  <a:spcPts val="3850"/>
                </a:lnSpc>
              </a:pPr>
              <a:r>
                <a:rPr lang="en-US" sz="3500">
                  <a:solidFill>
                    <a:srgbClr val="FFFFFF"/>
                  </a:solidFill>
                  <a:latin typeface="Baloo Bold"/>
                </a:rPr>
                <a:t>DỰA TRÊN DEEP LEARNING</a:t>
              </a:r>
            </a:p>
          </p:txBody>
        </p:sp>
      </p:grpSp>
      <p:sp>
        <p:nvSpPr>
          <p:cNvPr id="27" name="Freeform 27"/>
          <p:cNvSpPr/>
          <p:nvPr/>
        </p:nvSpPr>
        <p:spPr>
          <a:xfrm rot="-173006">
            <a:off x="5606662" y="9209863"/>
            <a:ext cx="2001055" cy="605319"/>
          </a:xfrm>
          <a:custGeom>
            <a:avLst/>
            <a:gdLst/>
            <a:ahLst/>
            <a:cxnLst/>
            <a:rect l="l" t="t" r="r" b="b"/>
            <a:pathLst>
              <a:path w="2001055" h="605319">
                <a:moveTo>
                  <a:pt x="0" y="0"/>
                </a:moveTo>
                <a:lnTo>
                  <a:pt x="2001054" y="0"/>
                </a:lnTo>
                <a:lnTo>
                  <a:pt x="2001054" y="605319"/>
                </a:lnTo>
                <a:lnTo>
                  <a:pt x="0" y="6053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8" name="Group 28"/>
          <p:cNvGrpSpPr/>
          <p:nvPr/>
        </p:nvGrpSpPr>
        <p:grpSpPr>
          <a:xfrm>
            <a:off x="760295" y="1371445"/>
            <a:ext cx="5946008" cy="3509631"/>
            <a:chOff x="0" y="0"/>
            <a:chExt cx="7928011" cy="4679508"/>
          </a:xfrm>
        </p:grpSpPr>
        <p:grpSp>
          <p:nvGrpSpPr>
            <p:cNvPr id="29" name="Group 29"/>
            <p:cNvGrpSpPr/>
            <p:nvPr/>
          </p:nvGrpSpPr>
          <p:grpSpPr>
            <a:xfrm>
              <a:off x="0" y="0"/>
              <a:ext cx="7928011" cy="2393500"/>
              <a:chOff x="0" y="0"/>
              <a:chExt cx="1566027" cy="472790"/>
            </a:xfrm>
          </p:grpSpPr>
          <p:sp>
            <p:nvSpPr>
              <p:cNvPr id="30" name="Freeform 30"/>
              <p:cNvSpPr/>
              <p:nvPr/>
            </p:nvSpPr>
            <p:spPr>
              <a:xfrm>
                <a:off x="0" y="0"/>
                <a:ext cx="1566027" cy="472790"/>
              </a:xfrm>
              <a:custGeom>
                <a:avLst/>
                <a:gdLst/>
                <a:ahLst/>
                <a:cxnLst/>
                <a:rect l="l" t="t" r="r" b="b"/>
                <a:pathLst>
                  <a:path w="1566027" h="472790">
                    <a:moveTo>
                      <a:pt x="66404" y="0"/>
                    </a:moveTo>
                    <a:lnTo>
                      <a:pt x="1499623" y="0"/>
                    </a:lnTo>
                    <a:cubicBezTo>
                      <a:pt x="1536297" y="0"/>
                      <a:pt x="1566027" y="29730"/>
                      <a:pt x="1566027" y="66404"/>
                    </a:cubicBezTo>
                    <a:lnTo>
                      <a:pt x="1566027" y="406386"/>
                    </a:lnTo>
                    <a:cubicBezTo>
                      <a:pt x="1566027" y="423998"/>
                      <a:pt x="1559031" y="440888"/>
                      <a:pt x="1546578" y="453341"/>
                    </a:cubicBezTo>
                    <a:cubicBezTo>
                      <a:pt x="1534124" y="465794"/>
                      <a:pt x="1517234" y="472790"/>
                      <a:pt x="1499623" y="472790"/>
                    </a:cubicBezTo>
                    <a:lnTo>
                      <a:pt x="66404" y="472790"/>
                    </a:lnTo>
                    <a:cubicBezTo>
                      <a:pt x="29730" y="472790"/>
                      <a:pt x="0" y="443060"/>
                      <a:pt x="0" y="406386"/>
                    </a:cubicBezTo>
                    <a:lnTo>
                      <a:pt x="0" y="66404"/>
                    </a:lnTo>
                    <a:cubicBezTo>
                      <a:pt x="0" y="29730"/>
                      <a:pt x="29730" y="0"/>
                      <a:pt x="66404" y="0"/>
                    </a:cubicBezTo>
                    <a:close/>
                  </a:path>
                </a:pathLst>
              </a:custGeom>
              <a:solidFill>
                <a:srgbClr val="2D6097"/>
              </a:solidFill>
            </p:spPr>
          </p:sp>
          <p:sp>
            <p:nvSpPr>
              <p:cNvPr id="31" name="TextBox 31"/>
              <p:cNvSpPr txBox="1"/>
              <p:nvPr/>
            </p:nvSpPr>
            <p:spPr>
              <a:xfrm>
                <a:off x="0" y="-47625"/>
                <a:ext cx="1566027" cy="520415"/>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2"/>
            <p:cNvSpPr txBox="1"/>
            <p:nvPr/>
          </p:nvSpPr>
          <p:spPr>
            <a:xfrm>
              <a:off x="1048492" y="547988"/>
              <a:ext cx="5831026" cy="1326100"/>
            </a:xfrm>
            <a:prstGeom prst="rect">
              <a:avLst/>
            </a:prstGeom>
          </p:spPr>
          <p:txBody>
            <a:bodyPr lIns="0" tIns="0" rIns="0" bIns="0" rtlCol="0" anchor="t">
              <a:spAutoFit/>
            </a:bodyPr>
            <a:lstStyle/>
            <a:p>
              <a:pPr algn="ctr">
                <a:lnSpc>
                  <a:spcPts val="3850"/>
                </a:lnSpc>
              </a:pPr>
              <a:r>
                <a:rPr lang="en-US" sz="3500">
                  <a:solidFill>
                    <a:srgbClr val="FFFFFF"/>
                  </a:solidFill>
                  <a:latin typeface="Baloo Bold"/>
                </a:rPr>
                <a:t>PHÁT HIỆN LỖ HỔNG TĨNH</a:t>
              </a:r>
            </a:p>
          </p:txBody>
        </p:sp>
        <p:sp>
          <p:nvSpPr>
            <p:cNvPr id="33" name="TextBox 33"/>
            <p:cNvSpPr txBox="1"/>
            <p:nvPr/>
          </p:nvSpPr>
          <p:spPr>
            <a:xfrm>
              <a:off x="590350" y="2412550"/>
              <a:ext cx="6747310" cy="2266958"/>
            </a:xfrm>
            <a:prstGeom prst="rect">
              <a:avLst/>
            </a:prstGeom>
          </p:spPr>
          <p:txBody>
            <a:bodyPr lIns="0" tIns="0" rIns="0" bIns="0" rtlCol="0" anchor="t">
              <a:spAutoFit/>
            </a:bodyPr>
            <a:lstStyle/>
            <a:p>
              <a:pPr algn="ctr">
                <a:lnSpc>
                  <a:spcPts val="3300"/>
                </a:lnSpc>
              </a:pPr>
              <a:r>
                <a:rPr lang="en-US" sz="3000">
                  <a:solidFill>
                    <a:srgbClr val="000000"/>
                  </a:solidFill>
                  <a:latin typeface="Baloo"/>
                </a:rPr>
                <a:t>Bị giới hạn bởi các quy tắc xác định trước,</a:t>
              </a:r>
            </a:p>
            <a:p>
              <a:pPr algn="ctr">
                <a:lnSpc>
                  <a:spcPts val="3300"/>
                </a:lnSpc>
              </a:pPr>
              <a:r>
                <a:rPr lang="en-US" sz="3000">
                  <a:solidFill>
                    <a:srgbClr val="000000"/>
                  </a:solidFill>
                  <a:latin typeface="Baloo"/>
                </a:rPr>
                <a:t>phụ thuộc nhiều vào chuyên môn của các nhà phát triển</a:t>
              </a:r>
            </a:p>
          </p:txBody>
        </p:sp>
      </p:grpSp>
      <p:sp>
        <p:nvSpPr>
          <p:cNvPr id="34" name="Freeform 34"/>
          <p:cNvSpPr/>
          <p:nvPr/>
        </p:nvSpPr>
        <p:spPr>
          <a:xfrm rot="-5400000">
            <a:off x="11766088" y="6734322"/>
            <a:ext cx="701832" cy="3119252"/>
          </a:xfrm>
          <a:custGeom>
            <a:avLst/>
            <a:gdLst/>
            <a:ahLst/>
            <a:cxnLst/>
            <a:rect l="l" t="t" r="r" b="b"/>
            <a:pathLst>
              <a:path w="701832" h="3119252">
                <a:moveTo>
                  <a:pt x="0" y="0"/>
                </a:moveTo>
                <a:lnTo>
                  <a:pt x="701832" y="0"/>
                </a:lnTo>
                <a:lnTo>
                  <a:pt x="701832" y="3119252"/>
                </a:lnTo>
                <a:lnTo>
                  <a:pt x="0" y="31192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5" name="TextBox 35"/>
          <p:cNvSpPr txBox="1"/>
          <p:nvPr/>
        </p:nvSpPr>
        <p:spPr>
          <a:xfrm>
            <a:off x="5780778" y="290844"/>
            <a:ext cx="6726444" cy="866775"/>
          </a:xfrm>
          <a:prstGeom prst="rect">
            <a:avLst/>
          </a:prstGeom>
        </p:spPr>
        <p:txBody>
          <a:bodyPr lIns="0" tIns="0" rIns="0" bIns="0" rtlCol="0" anchor="t">
            <a:spAutoFit/>
          </a:bodyPr>
          <a:lstStyle/>
          <a:p>
            <a:pPr marL="0" lvl="0" indent="0" algn="ctr">
              <a:lnSpc>
                <a:spcPts val="6600"/>
              </a:lnSpc>
              <a:spcBef>
                <a:spcPct val="0"/>
              </a:spcBef>
            </a:pPr>
            <a:r>
              <a:rPr lang="en-US" sz="6000" u="none" strike="noStrike">
                <a:solidFill>
                  <a:srgbClr val="000000"/>
                </a:solidFill>
                <a:latin typeface="Baloo Bold"/>
              </a:rPr>
              <a:t>INTRODUCTION</a:t>
            </a:r>
          </a:p>
        </p:txBody>
      </p:sp>
      <p:sp>
        <p:nvSpPr>
          <p:cNvPr id="36" name="TextBox 36"/>
          <p:cNvSpPr txBox="1"/>
          <p:nvPr/>
        </p:nvSpPr>
        <p:spPr>
          <a:xfrm>
            <a:off x="5059158" y="8352607"/>
            <a:ext cx="3096063" cy="857256"/>
          </a:xfrm>
          <a:prstGeom prst="rect">
            <a:avLst/>
          </a:prstGeom>
        </p:spPr>
        <p:txBody>
          <a:bodyPr lIns="0" tIns="0" rIns="0" bIns="0" rtlCol="0" anchor="t">
            <a:spAutoFit/>
          </a:bodyPr>
          <a:lstStyle/>
          <a:p>
            <a:pPr algn="ctr">
              <a:lnSpc>
                <a:spcPts val="3300"/>
              </a:lnSpc>
            </a:pPr>
            <a:r>
              <a:rPr lang="en-US" sz="3000">
                <a:solidFill>
                  <a:srgbClr val="000000"/>
                </a:solidFill>
                <a:latin typeface="Baloo"/>
              </a:rPr>
              <a:t>Hướng tiếp cận của bài báo</a:t>
            </a:r>
          </a:p>
        </p:txBody>
      </p:sp>
      <p:sp>
        <p:nvSpPr>
          <p:cNvPr id="37" name="TextBox 37"/>
          <p:cNvSpPr txBox="1"/>
          <p:nvPr/>
        </p:nvSpPr>
        <p:spPr>
          <a:xfrm>
            <a:off x="10448220" y="8879432"/>
            <a:ext cx="3337569" cy="857256"/>
          </a:xfrm>
          <a:prstGeom prst="rect">
            <a:avLst/>
          </a:prstGeom>
        </p:spPr>
        <p:txBody>
          <a:bodyPr lIns="0" tIns="0" rIns="0" bIns="0" rtlCol="0" anchor="t">
            <a:spAutoFit/>
          </a:bodyPr>
          <a:lstStyle/>
          <a:p>
            <a:pPr algn="ctr">
              <a:lnSpc>
                <a:spcPts val="3300"/>
              </a:lnSpc>
            </a:pPr>
            <a:r>
              <a:rPr lang="en-US" sz="3000">
                <a:solidFill>
                  <a:srgbClr val="000000"/>
                </a:solidFill>
                <a:latin typeface="Baloo"/>
              </a:rPr>
              <a:t>Mô hình kết hợp cả hai phương pháp</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1431270"/>
            <a:chOff x="0" y="0"/>
            <a:chExt cx="4274726" cy="376960"/>
          </a:xfrm>
        </p:grpSpPr>
        <p:sp>
          <p:nvSpPr>
            <p:cNvPr id="3" name="Freeform 3"/>
            <p:cNvSpPr/>
            <p:nvPr/>
          </p:nvSpPr>
          <p:spPr>
            <a:xfrm>
              <a:off x="0" y="0"/>
              <a:ext cx="4274726" cy="376960"/>
            </a:xfrm>
            <a:custGeom>
              <a:avLst/>
              <a:gdLst/>
              <a:ahLst/>
              <a:cxnLst/>
              <a:rect l="l" t="t" r="r" b="b"/>
              <a:pathLst>
                <a:path w="4274726" h="376960">
                  <a:moveTo>
                    <a:pt x="22896" y="0"/>
                  </a:moveTo>
                  <a:lnTo>
                    <a:pt x="4251830" y="0"/>
                  </a:lnTo>
                  <a:cubicBezTo>
                    <a:pt x="4264475" y="0"/>
                    <a:pt x="4274726" y="10251"/>
                    <a:pt x="4274726" y="22896"/>
                  </a:cubicBezTo>
                  <a:lnTo>
                    <a:pt x="4274726" y="354064"/>
                  </a:lnTo>
                  <a:cubicBezTo>
                    <a:pt x="4274726" y="360136"/>
                    <a:pt x="4272314" y="365960"/>
                    <a:pt x="4268020" y="370254"/>
                  </a:cubicBezTo>
                  <a:cubicBezTo>
                    <a:pt x="4263726" y="374548"/>
                    <a:pt x="4257903" y="376960"/>
                    <a:pt x="4251830" y="376960"/>
                  </a:cubicBezTo>
                  <a:lnTo>
                    <a:pt x="22896" y="376960"/>
                  </a:lnTo>
                  <a:cubicBezTo>
                    <a:pt x="16823" y="376960"/>
                    <a:pt x="11000" y="374548"/>
                    <a:pt x="6706" y="370254"/>
                  </a:cubicBezTo>
                  <a:cubicBezTo>
                    <a:pt x="2412" y="365960"/>
                    <a:pt x="0" y="360136"/>
                    <a:pt x="0" y="354064"/>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42458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371983" y="1418447"/>
            <a:ext cx="9544035" cy="866775"/>
          </a:xfrm>
          <a:prstGeom prst="rect">
            <a:avLst/>
          </a:prstGeom>
        </p:spPr>
        <p:txBody>
          <a:bodyPr lIns="0" tIns="0" rIns="0" bIns="0" rtlCol="0" anchor="t">
            <a:spAutoFit/>
          </a:bodyPr>
          <a:lstStyle/>
          <a:p>
            <a:pPr algn="ctr">
              <a:lnSpc>
                <a:spcPts val="6600"/>
              </a:lnSpc>
            </a:pPr>
            <a:r>
              <a:rPr lang="en-US" sz="6000">
                <a:solidFill>
                  <a:srgbClr val="000000"/>
                </a:solidFill>
                <a:latin typeface="Baloo"/>
              </a:rPr>
              <a:t>TÓM TẮT NỘI DUNG CHÍNH</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04.</a:t>
            </a:r>
          </a:p>
        </p:txBody>
      </p:sp>
      <p:sp>
        <p:nvSpPr>
          <p:cNvPr id="7" name="TextBox 7"/>
          <p:cNvSpPr txBox="1"/>
          <p:nvPr/>
        </p:nvSpPr>
        <p:spPr>
          <a:xfrm>
            <a:off x="871246" y="3659410"/>
            <a:ext cx="16545509" cy="3990975"/>
          </a:xfrm>
          <a:prstGeom prst="rect">
            <a:avLst/>
          </a:prstGeom>
        </p:spPr>
        <p:txBody>
          <a:bodyPr lIns="0" tIns="0" rIns="0" bIns="0" rtlCol="0" anchor="t">
            <a:spAutoFit/>
          </a:bodyPr>
          <a:lstStyle/>
          <a:p>
            <a:pPr>
              <a:lnSpc>
                <a:spcPts val="6299"/>
              </a:lnSpc>
            </a:pPr>
            <a:r>
              <a:rPr lang="en-US" sz="4500">
                <a:solidFill>
                  <a:srgbClr val="000000"/>
                </a:solidFill>
                <a:latin typeface="Arimo Bold"/>
              </a:rPr>
              <a:t>Bài báo chính thức hoá việc phát hiện lỗ hổng cho mã nguồn ở</a:t>
            </a:r>
            <a:r>
              <a:rPr lang="en-US" sz="4500">
                <a:solidFill>
                  <a:srgbClr val="38B6FF"/>
                </a:solidFill>
                <a:latin typeface="Arimo Bold"/>
              </a:rPr>
              <a:t> function level </a:t>
            </a:r>
            <a:r>
              <a:rPr lang="en-US" sz="4500">
                <a:solidFill>
                  <a:srgbClr val="000000"/>
                </a:solidFill>
                <a:latin typeface="Arimo Bold"/>
              </a:rPr>
              <a:t>dưới dạng nhiệm vụ</a:t>
            </a:r>
            <a:r>
              <a:rPr lang="en-US" sz="4500">
                <a:solidFill>
                  <a:srgbClr val="38B6FF"/>
                </a:solidFill>
                <a:latin typeface="Arimo Bold"/>
              </a:rPr>
              <a:t> phân loại biểu đồ nhị phân</a:t>
            </a:r>
            <a:r>
              <a:rPr lang="en-US" sz="4500">
                <a:solidFill>
                  <a:srgbClr val="000000"/>
                </a:solidFill>
                <a:latin typeface="Arimo Bold"/>
              </a:rPr>
              <a:t>, xác định xem một function nhất định trong mã nguồn thô (raw source code) có dễ bị tấn công hay không (is vulnerable or not). </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5184" y="2921726"/>
            <a:ext cx="5946008" cy="2503670"/>
            <a:chOff x="0" y="0"/>
            <a:chExt cx="7928011" cy="3338226"/>
          </a:xfrm>
        </p:grpSpPr>
        <p:grpSp>
          <p:nvGrpSpPr>
            <p:cNvPr id="3" name="Group 3"/>
            <p:cNvGrpSpPr/>
            <p:nvPr/>
          </p:nvGrpSpPr>
          <p:grpSpPr>
            <a:xfrm>
              <a:off x="0" y="0"/>
              <a:ext cx="7928011" cy="3338226"/>
              <a:chOff x="0" y="0"/>
              <a:chExt cx="1566027" cy="659403"/>
            </a:xfrm>
          </p:grpSpPr>
          <p:sp>
            <p:nvSpPr>
              <p:cNvPr id="4" name="Freeform 4"/>
              <p:cNvSpPr/>
              <p:nvPr/>
            </p:nvSpPr>
            <p:spPr>
              <a:xfrm>
                <a:off x="0" y="0"/>
                <a:ext cx="1566027" cy="659403"/>
              </a:xfrm>
              <a:custGeom>
                <a:avLst/>
                <a:gdLst/>
                <a:ahLst/>
                <a:cxnLst/>
                <a:rect l="l" t="t" r="r" b="b"/>
                <a:pathLst>
                  <a:path w="1566027" h="659403">
                    <a:moveTo>
                      <a:pt x="66404" y="0"/>
                    </a:moveTo>
                    <a:lnTo>
                      <a:pt x="1499623" y="0"/>
                    </a:lnTo>
                    <a:cubicBezTo>
                      <a:pt x="1536297" y="0"/>
                      <a:pt x="1566027" y="29730"/>
                      <a:pt x="1566027" y="66404"/>
                    </a:cubicBezTo>
                    <a:lnTo>
                      <a:pt x="1566027" y="592999"/>
                    </a:lnTo>
                    <a:cubicBezTo>
                      <a:pt x="1566027" y="629673"/>
                      <a:pt x="1536297" y="659403"/>
                      <a:pt x="1499623" y="659403"/>
                    </a:cubicBezTo>
                    <a:lnTo>
                      <a:pt x="66404" y="659403"/>
                    </a:lnTo>
                    <a:cubicBezTo>
                      <a:pt x="29730" y="659403"/>
                      <a:pt x="0" y="629673"/>
                      <a:pt x="0" y="592999"/>
                    </a:cubicBezTo>
                    <a:lnTo>
                      <a:pt x="0" y="66404"/>
                    </a:lnTo>
                    <a:cubicBezTo>
                      <a:pt x="0" y="29730"/>
                      <a:pt x="29730" y="0"/>
                      <a:pt x="66404" y="0"/>
                    </a:cubicBezTo>
                    <a:close/>
                  </a:path>
                </a:pathLst>
              </a:custGeom>
              <a:solidFill>
                <a:srgbClr val="2D6097"/>
              </a:solidFill>
            </p:spPr>
          </p:sp>
          <p:sp>
            <p:nvSpPr>
              <p:cNvPr id="5" name="TextBox 5"/>
              <p:cNvSpPr txBox="1"/>
              <p:nvPr/>
            </p:nvSpPr>
            <p:spPr>
              <a:xfrm>
                <a:off x="0" y="-47625"/>
                <a:ext cx="1566027" cy="70702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13941" y="372651"/>
              <a:ext cx="6700128" cy="2621500"/>
            </a:xfrm>
            <a:prstGeom prst="rect">
              <a:avLst/>
            </a:prstGeom>
          </p:spPr>
          <p:txBody>
            <a:bodyPr lIns="0" tIns="0" rIns="0" bIns="0" rtlCol="0" anchor="t">
              <a:spAutoFit/>
            </a:bodyPr>
            <a:lstStyle/>
            <a:p>
              <a:pPr marL="0" lvl="0" indent="0" algn="ctr">
                <a:lnSpc>
                  <a:spcPts val="3850"/>
                </a:lnSpc>
                <a:spcBef>
                  <a:spcPct val="0"/>
                </a:spcBef>
              </a:pPr>
              <a:r>
                <a:rPr lang="en-US" sz="3500" u="none" strike="noStrike">
                  <a:solidFill>
                    <a:srgbClr val="FFFFFF"/>
                  </a:solidFill>
                  <a:latin typeface="Baloo"/>
                </a:rPr>
                <a:t>PE-BL module kế thừa và nâng cao kiến thức từ mô hình pre-trained language model</a:t>
              </a:r>
            </a:p>
          </p:txBody>
        </p:sp>
      </p:grpSp>
      <p:grpSp>
        <p:nvGrpSpPr>
          <p:cNvPr id="7" name="Group 7"/>
          <p:cNvGrpSpPr/>
          <p:nvPr/>
        </p:nvGrpSpPr>
        <p:grpSpPr>
          <a:xfrm>
            <a:off x="6571354" y="2921726"/>
            <a:ext cx="11371462" cy="2503670"/>
            <a:chOff x="0" y="0"/>
            <a:chExt cx="15161949" cy="3338226"/>
          </a:xfrm>
        </p:grpSpPr>
        <p:grpSp>
          <p:nvGrpSpPr>
            <p:cNvPr id="8" name="Group 8"/>
            <p:cNvGrpSpPr/>
            <p:nvPr/>
          </p:nvGrpSpPr>
          <p:grpSpPr>
            <a:xfrm>
              <a:off x="0" y="0"/>
              <a:ext cx="15161949" cy="3338226"/>
              <a:chOff x="0" y="0"/>
              <a:chExt cx="2994953" cy="659403"/>
            </a:xfrm>
          </p:grpSpPr>
          <p:sp>
            <p:nvSpPr>
              <p:cNvPr id="9" name="Freeform 9"/>
              <p:cNvSpPr/>
              <p:nvPr/>
            </p:nvSpPr>
            <p:spPr>
              <a:xfrm>
                <a:off x="0" y="0"/>
                <a:ext cx="2994953" cy="659403"/>
              </a:xfrm>
              <a:custGeom>
                <a:avLst/>
                <a:gdLst/>
                <a:ahLst/>
                <a:cxnLst/>
                <a:rect l="l" t="t" r="r" b="b"/>
                <a:pathLst>
                  <a:path w="2994953" h="659403">
                    <a:moveTo>
                      <a:pt x="34722" y="0"/>
                    </a:moveTo>
                    <a:lnTo>
                      <a:pt x="2960231" y="0"/>
                    </a:lnTo>
                    <a:cubicBezTo>
                      <a:pt x="2979407" y="0"/>
                      <a:pt x="2994953" y="15545"/>
                      <a:pt x="2994953" y="34722"/>
                    </a:cubicBezTo>
                    <a:lnTo>
                      <a:pt x="2994953" y="624681"/>
                    </a:lnTo>
                    <a:cubicBezTo>
                      <a:pt x="2994953" y="643857"/>
                      <a:pt x="2979407" y="659403"/>
                      <a:pt x="2960231" y="659403"/>
                    </a:cubicBezTo>
                    <a:lnTo>
                      <a:pt x="34722" y="659403"/>
                    </a:lnTo>
                    <a:cubicBezTo>
                      <a:pt x="15545" y="659403"/>
                      <a:pt x="0" y="643857"/>
                      <a:pt x="0" y="624681"/>
                    </a:cubicBezTo>
                    <a:lnTo>
                      <a:pt x="0" y="34722"/>
                    </a:lnTo>
                    <a:cubicBezTo>
                      <a:pt x="0" y="15545"/>
                      <a:pt x="15545" y="0"/>
                      <a:pt x="34722" y="0"/>
                    </a:cubicBezTo>
                    <a:close/>
                  </a:path>
                </a:pathLst>
              </a:custGeom>
              <a:solidFill>
                <a:srgbClr val="B9D6F3"/>
              </a:solidFill>
            </p:spPr>
          </p:sp>
          <p:sp>
            <p:nvSpPr>
              <p:cNvPr id="10" name="TextBox 10"/>
              <p:cNvSpPr txBox="1"/>
              <p:nvPr/>
            </p:nvSpPr>
            <p:spPr>
              <a:xfrm>
                <a:off x="0" y="-47625"/>
                <a:ext cx="2994953" cy="707028"/>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224571" y="372655"/>
              <a:ext cx="14712807" cy="2621491"/>
            </a:xfrm>
            <a:prstGeom prst="rect">
              <a:avLst/>
            </a:prstGeom>
          </p:spPr>
          <p:txBody>
            <a:bodyPr lIns="0" tIns="0" rIns="0" bIns="0" rtlCol="0" anchor="t">
              <a:spAutoFit/>
            </a:bodyPr>
            <a:lstStyle/>
            <a:p>
              <a:pPr marL="0" lvl="0" indent="0" algn="ctr">
                <a:lnSpc>
                  <a:spcPts val="3849"/>
                </a:lnSpc>
                <a:spcBef>
                  <a:spcPct val="0"/>
                </a:spcBef>
              </a:pPr>
              <a:r>
                <a:rPr lang="en-US" sz="3499" u="none" strike="noStrike">
                  <a:solidFill>
                    <a:srgbClr val="000000"/>
                  </a:solidFill>
                  <a:latin typeface="Baloo"/>
                </a:rPr>
                <a:t>Trích xuất các đặc điểm ngữ nghĩa (semantic features) cục bộ của mã khi nhúng node vào biểu đồ luồng điều khiển (control flow graph) bằng cách sử dụng tính năng nhúng theo trình tự (sequence embedding)</a:t>
              </a:r>
            </a:p>
          </p:txBody>
        </p:sp>
      </p:grpSp>
      <p:grpSp>
        <p:nvGrpSpPr>
          <p:cNvPr id="12" name="Group 12"/>
          <p:cNvGrpSpPr/>
          <p:nvPr/>
        </p:nvGrpSpPr>
        <p:grpSpPr>
          <a:xfrm>
            <a:off x="345184" y="5762344"/>
            <a:ext cx="5946008" cy="1581291"/>
            <a:chOff x="0" y="0"/>
            <a:chExt cx="7928011" cy="2108387"/>
          </a:xfrm>
        </p:grpSpPr>
        <p:grpSp>
          <p:nvGrpSpPr>
            <p:cNvPr id="13" name="Group 13"/>
            <p:cNvGrpSpPr/>
            <p:nvPr/>
          </p:nvGrpSpPr>
          <p:grpSpPr>
            <a:xfrm>
              <a:off x="0" y="0"/>
              <a:ext cx="7928011" cy="2108387"/>
              <a:chOff x="0" y="0"/>
              <a:chExt cx="1566027" cy="416472"/>
            </a:xfrm>
          </p:grpSpPr>
          <p:sp>
            <p:nvSpPr>
              <p:cNvPr id="14" name="Freeform 14"/>
              <p:cNvSpPr/>
              <p:nvPr/>
            </p:nvSpPr>
            <p:spPr>
              <a:xfrm>
                <a:off x="0" y="0"/>
                <a:ext cx="1566027" cy="416472"/>
              </a:xfrm>
              <a:custGeom>
                <a:avLst/>
                <a:gdLst/>
                <a:ahLst/>
                <a:cxnLst/>
                <a:rect l="l" t="t" r="r" b="b"/>
                <a:pathLst>
                  <a:path w="1566027" h="416472">
                    <a:moveTo>
                      <a:pt x="66404" y="0"/>
                    </a:moveTo>
                    <a:lnTo>
                      <a:pt x="1499623" y="0"/>
                    </a:lnTo>
                    <a:cubicBezTo>
                      <a:pt x="1536297" y="0"/>
                      <a:pt x="1566027" y="29730"/>
                      <a:pt x="1566027" y="66404"/>
                    </a:cubicBezTo>
                    <a:lnTo>
                      <a:pt x="1566027" y="350068"/>
                    </a:lnTo>
                    <a:cubicBezTo>
                      <a:pt x="1566027" y="386742"/>
                      <a:pt x="1536297" y="416472"/>
                      <a:pt x="1499623" y="416472"/>
                    </a:cubicBezTo>
                    <a:lnTo>
                      <a:pt x="66404" y="416472"/>
                    </a:lnTo>
                    <a:cubicBezTo>
                      <a:pt x="29730" y="416472"/>
                      <a:pt x="0" y="386742"/>
                      <a:pt x="0" y="350068"/>
                    </a:cubicBezTo>
                    <a:lnTo>
                      <a:pt x="0" y="66404"/>
                    </a:lnTo>
                    <a:cubicBezTo>
                      <a:pt x="0" y="29730"/>
                      <a:pt x="29730" y="0"/>
                      <a:pt x="66404" y="0"/>
                    </a:cubicBezTo>
                    <a:close/>
                  </a:path>
                </a:pathLst>
              </a:custGeom>
              <a:solidFill>
                <a:srgbClr val="2D6097"/>
              </a:solidFill>
            </p:spPr>
          </p:sp>
          <p:sp>
            <p:nvSpPr>
              <p:cNvPr id="15" name="TextBox 15"/>
              <p:cNvSpPr txBox="1"/>
              <p:nvPr/>
            </p:nvSpPr>
            <p:spPr>
              <a:xfrm>
                <a:off x="0" y="-47625"/>
                <a:ext cx="1566027" cy="464097"/>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15943" y="729281"/>
              <a:ext cx="6296125" cy="678400"/>
            </a:xfrm>
            <a:prstGeom prst="rect">
              <a:avLst/>
            </a:prstGeom>
          </p:spPr>
          <p:txBody>
            <a:bodyPr lIns="0" tIns="0" rIns="0" bIns="0" rtlCol="0" anchor="t">
              <a:spAutoFit/>
            </a:bodyPr>
            <a:lstStyle/>
            <a:p>
              <a:pPr marL="0" lvl="0" indent="0" algn="ctr">
                <a:lnSpc>
                  <a:spcPts val="3850"/>
                </a:lnSpc>
                <a:spcBef>
                  <a:spcPct val="0"/>
                </a:spcBef>
              </a:pPr>
              <a:r>
                <a:rPr lang="en-US" sz="3500" u="none" strike="noStrike">
                  <a:solidFill>
                    <a:srgbClr val="FFFFFF"/>
                  </a:solidFill>
                  <a:latin typeface="Baloo"/>
                </a:rPr>
                <a:t>Graph neural networks</a:t>
              </a:r>
            </a:p>
          </p:txBody>
        </p:sp>
      </p:grpSp>
      <p:grpSp>
        <p:nvGrpSpPr>
          <p:cNvPr id="17" name="Group 17"/>
          <p:cNvGrpSpPr/>
          <p:nvPr/>
        </p:nvGrpSpPr>
        <p:grpSpPr>
          <a:xfrm>
            <a:off x="345184" y="7677009"/>
            <a:ext cx="5946008" cy="1581291"/>
            <a:chOff x="0" y="0"/>
            <a:chExt cx="7928011" cy="2108387"/>
          </a:xfrm>
        </p:grpSpPr>
        <p:grpSp>
          <p:nvGrpSpPr>
            <p:cNvPr id="18" name="Group 18"/>
            <p:cNvGrpSpPr/>
            <p:nvPr/>
          </p:nvGrpSpPr>
          <p:grpSpPr>
            <a:xfrm>
              <a:off x="0" y="0"/>
              <a:ext cx="7928011" cy="2108387"/>
              <a:chOff x="0" y="0"/>
              <a:chExt cx="1566027" cy="416472"/>
            </a:xfrm>
          </p:grpSpPr>
          <p:sp>
            <p:nvSpPr>
              <p:cNvPr id="19" name="Freeform 19"/>
              <p:cNvSpPr/>
              <p:nvPr/>
            </p:nvSpPr>
            <p:spPr>
              <a:xfrm>
                <a:off x="0" y="0"/>
                <a:ext cx="1566027" cy="416472"/>
              </a:xfrm>
              <a:custGeom>
                <a:avLst/>
                <a:gdLst/>
                <a:ahLst/>
                <a:cxnLst/>
                <a:rect l="l" t="t" r="r" b="b"/>
                <a:pathLst>
                  <a:path w="1566027" h="416472">
                    <a:moveTo>
                      <a:pt x="66404" y="0"/>
                    </a:moveTo>
                    <a:lnTo>
                      <a:pt x="1499623" y="0"/>
                    </a:lnTo>
                    <a:cubicBezTo>
                      <a:pt x="1536297" y="0"/>
                      <a:pt x="1566027" y="29730"/>
                      <a:pt x="1566027" y="66404"/>
                    </a:cubicBezTo>
                    <a:lnTo>
                      <a:pt x="1566027" y="350068"/>
                    </a:lnTo>
                    <a:cubicBezTo>
                      <a:pt x="1566027" y="386742"/>
                      <a:pt x="1536297" y="416472"/>
                      <a:pt x="1499623" y="416472"/>
                    </a:cubicBezTo>
                    <a:lnTo>
                      <a:pt x="66404" y="416472"/>
                    </a:lnTo>
                    <a:cubicBezTo>
                      <a:pt x="29730" y="416472"/>
                      <a:pt x="0" y="386742"/>
                      <a:pt x="0" y="350068"/>
                    </a:cubicBezTo>
                    <a:lnTo>
                      <a:pt x="0" y="66404"/>
                    </a:lnTo>
                    <a:cubicBezTo>
                      <a:pt x="0" y="29730"/>
                      <a:pt x="29730" y="0"/>
                      <a:pt x="66404" y="0"/>
                    </a:cubicBezTo>
                    <a:close/>
                  </a:path>
                </a:pathLst>
              </a:custGeom>
              <a:solidFill>
                <a:srgbClr val="2D6097"/>
              </a:solidFill>
            </p:spPr>
          </p:sp>
          <p:sp>
            <p:nvSpPr>
              <p:cNvPr id="20" name="TextBox 20"/>
              <p:cNvSpPr txBox="1"/>
              <p:nvPr/>
            </p:nvSpPr>
            <p:spPr>
              <a:xfrm>
                <a:off x="0" y="-47625"/>
                <a:ext cx="1566027" cy="464097"/>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508972" y="405431"/>
              <a:ext cx="6910067" cy="1326100"/>
            </a:xfrm>
            <a:prstGeom prst="rect">
              <a:avLst/>
            </a:prstGeom>
          </p:spPr>
          <p:txBody>
            <a:bodyPr lIns="0" tIns="0" rIns="0" bIns="0" rtlCol="0" anchor="t">
              <a:spAutoFit/>
            </a:bodyPr>
            <a:lstStyle/>
            <a:p>
              <a:pPr marL="0" lvl="0" indent="0" algn="ctr">
                <a:lnSpc>
                  <a:spcPts val="3850"/>
                </a:lnSpc>
                <a:spcBef>
                  <a:spcPct val="0"/>
                </a:spcBef>
              </a:pPr>
              <a:r>
                <a:rPr lang="en-US" sz="3500" u="none" strike="noStrike">
                  <a:solidFill>
                    <a:srgbClr val="FFFFFF"/>
                  </a:solidFill>
                  <a:latin typeface="Baloo"/>
                </a:rPr>
                <a:t>Mean biaffine attention pooling, M-BPA</a:t>
              </a:r>
            </a:p>
          </p:txBody>
        </p:sp>
      </p:grpSp>
      <p:grpSp>
        <p:nvGrpSpPr>
          <p:cNvPr id="22" name="Group 22"/>
          <p:cNvGrpSpPr/>
          <p:nvPr/>
        </p:nvGrpSpPr>
        <p:grpSpPr>
          <a:xfrm>
            <a:off x="6571354" y="7677009"/>
            <a:ext cx="11371462" cy="1581291"/>
            <a:chOff x="0" y="0"/>
            <a:chExt cx="15161949" cy="2108387"/>
          </a:xfrm>
        </p:grpSpPr>
        <p:grpSp>
          <p:nvGrpSpPr>
            <p:cNvPr id="23" name="Group 23"/>
            <p:cNvGrpSpPr/>
            <p:nvPr/>
          </p:nvGrpSpPr>
          <p:grpSpPr>
            <a:xfrm>
              <a:off x="0" y="0"/>
              <a:ext cx="15161949" cy="2108387"/>
              <a:chOff x="0" y="0"/>
              <a:chExt cx="2994953" cy="416472"/>
            </a:xfrm>
          </p:grpSpPr>
          <p:sp>
            <p:nvSpPr>
              <p:cNvPr id="24" name="Freeform 24"/>
              <p:cNvSpPr/>
              <p:nvPr/>
            </p:nvSpPr>
            <p:spPr>
              <a:xfrm>
                <a:off x="0" y="0"/>
                <a:ext cx="2994953" cy="416472"/>
              </a:xfrm>
              <a:custGeom>
                <a:avLst/>
                <a:gdLst/>
                <a:ahLst/>
                <a:cxnLst/>
                <a:rect l="l" t="t" r="r" b="b"/>
                <a:pathLst>
                  <a:path w="2994953" h="416472">
                    <a:moveTo>
                      <a:pt x="34722" y="0"/>
                    </a:moveTo>
                    <a:lnTo>
                      <a:pt x="2960231" y="0"/>
                    </a:lnTo>
                    <a:cubicBezTo>
                      <a:pt x="2979407" y="0"/>
                      <a:pt x="2994953" y="15545"/>
                      <a:pt x="2994953" y="34722"/>
                    </a:cubicBezTo>
                    <a:lnTo>
                      <a:pt x="2994953" y="381750"/>
                    </a:lnTo>
                    <a:cubicBezTo>
                      <a:pt x="2994953" y="400926"/>
                      <a:pt x="2979407" y="416472"/>
                      <a:pt x="2960231" y="416472"/>
                    </a:cubicBezTo>
                    <a:lnTo>
                      <a:pt x="34722" y="416472"/>
                    </a:lnTo>
                    <a:cubicBezTo>
                      <a:pt x="15545" y="416472"/>
                      <a:pt x="0" y="400926"/>
                      <a:pt x="0" y="381750"/>
                    </a:cubicBezTo>
                    <a:lnTo>
                      <a:pt x="0" y="34722"/>
                    </a:lnTo>
                    <a:cubicBezTo>
                      <a:pt x="0" y="15545"/>
                      <a:pt x="15545" y="0"/>
                      <a:pt x="34722" y="0"/>
                    </a:cubicBezTo>
                    <a:close/>
                  </a:path>
                </a:pathLst>
              </a:custGeom>
              <a:solidFill>
                <a:srgbClr val="B9D6F3"/>
              </a:solidFill>
            </p:spPr>
          </p:sp>
          <p:sp>
            <p:nvSpPr>
              <p:cNvPr id="25" name="TextBox 25"/>
              <p:cNvSpPr txBox="1"/>
              <p:nvPr/>
            </p:nvSpPr>
            <p:spPr>
              <a:xfrm>
                <a:off x="0" y="-47625"/>
                <a:ext cx="2994953" cy="464097"/>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224571" y="498569"/>
              <a:ext cx="14712807" cy="1326091"/>
            </a:xfrm>
            <a:prstGeom prst="rect">
              <a:avLst/>
            </a:prstGeom>
          </p:spPr>
          <p:txBody>
            <a:bodyPr lIns="0" tIns="0" rIns="0" bIns="0" rtlCol="0" anchor="t">
              <a:spAutoFit/>
            </a:bodyPr>
            <a:lstStyle/>
            <a:p>
              <a:pPr marL="0" lvl="0" indent="0" algn="ctr">
                <a:lnSpc>
                  <a:spcPts val="3849"/>
                </a:lnSpc>
                <a:spcBef>
                  <a:spcPct val="0"/>
                </a:spcBef>
              </a:pPr>
              <a:r>
                <a:rPr lang="en-US" sz="3499" u="none" strike="noStrike">
                  <a:solidFill>
                    <a:srgbClr val="000000"/>
                  </a:solidFill>
                  <a:latin typeface="Baloo"/>
                </a:rPr>
                <a:t>Tổng hợp thông tin node tốt hơn dưới dạng biểu diễn tính năng của biểu đồ</a:t>
              </a:r>
            </a:p>
          </p:txBody>
        </p:sp>
      </p:grpSp>
      <p:grpSp>
        <p:nvGrpSpPr>
          <p:cNvPr id="27" name="Group 27"/>
          <p:cNvGrpSpPr/>
          <p:nvPr/>
        </p:nvGrpSpPr>
        <p:grpSpPr>
          <a:xfrm>
            <a:off x="6571354" y="5762344"/>
            <a:ext cx="11371462" cy="1581291"/>
            <a:chOff x="0" y="0"/>
            <a:chExt cx="15161949" cy="2108387"/>
          </a:xfrm>
        </p:grpSpPr>
        <p:grpSp>
          <p:nvGrpSpPr>
            <p:cNvPr id="28" name="Group 28"/>
            <p:cNvGrpSpPr/>
            <p:nvPr/>
          </p:nvGrpSpPr>
          <p:grpSpPr>
            <a:xfrm>
              <a:off x="0" y="0"/>
              <a:ext cx="15161949" cy="2108387"/>
              <a:chOff x="0" y="0"/>
              <a:chExt cx="2994953" cy="416472"/>
            </a:xfrm>
          </p:grpSpPr>
          <p:sp>
            <p:nvSpPr>
              <p:cNvPr id="29" name="Freeform 29"/>
              <p:cNvSpPr/>
              <p:nvPr/>
            </p:nvSpPr>
            <p:spPr>
              <a:xfrm>
                <a:off x="0" y="0"/>
                <a:ext cx="2994953" cy="416472"/>
              </a:xfrm>
              <a:custGeom>
                <a:avLst/>
                <a:gdLst/>
                <a:ahLst/>
                <a:cxnLst/>
                <a:rect l="l" t="t" r="r" b="b"/>
                <a:pathLst>
                  <a:path w="2994953" h="416472">
                    <a:moveTo>
                      <a:pt x="34722" y="0"/>
                    </a:moveTo>
                    <a:lnTo>
                      <a:pt x="2960231" y="0"/>
                    </a:lnTo>
                    <a:cubicBezTo>
                      <a:pt x="2979407" y="0"/>
                      <a:pt x="2994953" y="15545"/>
                      <a:pt x="2994953" y="34722"/>
                    </a:cubicBezTo>
                    <a:lnTo>
                      <a:pt x="2994953" y="381750"/>
                    </a:lnTo>
                    <a:cubicBezTo>
                      <a:pt x="2994953" y="400926"/>
                      <a:pt x="2979407" y="416472"/>
                      <a:pt x="2960231" y="416472"/>
                    </a:cubicBezTo>
                    <a:lnTo>
                      <a:pt x="34722" y="416472"/>
                    </a:lnTo>
                    <a:cubicBezTo>
                      <a:pt x="15545" y="416472"/>
                      <a:pt x="0" y="400926"/>
                      <a:pt x="0" y="381750"/>
                    </a:cubicBezTo>
                    <a:lnTo>
                      <a:pt x="0" y="34722"/>
                    </a:lnTo>
                    <a:cubicBezTo>
                      <a:pt x="0" y="15545"/>
                      <a:pt x="15545" y="0"/>
                      <a:pt x="34722" y="0"/>
                    </a:cubicBezTo>
                    <a:close/>
                  </a:path>
                </a:pathLst>
              </a:custGeom>
              <a:solidFill>
                <a:srgbClr val="B9D6F3"/>
              </a:solidFill>
            </p:spPr>
          </p:sp>
          <p:sp>
            <p:nvSpPr>
              <p:cNvPr id="30" name="TextBox 30"/>
              <p:cNvSpPr txBox="1"/>
              <p:nvPr/>
            </p:nvSpPr>
            <p:spPr>
              <a:xfrm>
                <a:off x="0" y="-47625"/>
                <a:ext cx="2994953" cy="464097"/>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p:cNvSpPr txBox="1"/>
            <p:nvPr/>
          </p:nvSpPr>
          <p:spPr>
            <a:xfrm>
              <a:off x="1791799" y="729285"/>
              <a:ext cx="11578351" cy="678391"/>
            </a:xfrm>
            <a:prstGeom prst="rect">
              <a:avLst/>
            </a:prstGeom>
          </p:spPr>
          <p:txBody>
            <a:bodyPr lIns="0" tIns="0" rIns="0" bIns="0" rtlCol="0" anchor="t">
              <a:spAutoFit/>
            </a:bodyPr>
            <a:lstStyle/>
            <a:p>
              <a:pPr marL="0" lvl="0" indent="0" algn="ctr">
                <a:lnSpc>
                  <a:spcPts val="3849"/>
                </a:lnSpc>
                <a:spcBef>
                  <a:spcPct val="0"/>
                </a:spcBef>
              </a:pPr>
              <a:r>
                <a:rPr lang="en-US" sz="3499" u="none" strike="noStrike">
                  <a:solidFill>
                    <a:srgbClr val="000000"/>
                  </a:solidFill>
                  <a:latin typeface="Baloo"/>
                </a:rPr>
                <a:t>Trích xuất thông tin có cấu trúc của đồ thị</a:t>
              </a:r>
            </a:p>
          </p:txBody>
        </p:sp>
      </p:grpSp>
      <p:sp>
        <p:nvSpPr>
          <p:cNvPr id="32" name="TextBox 32"/>
          <p:cNvSpPr txBox="1"/>
          <p:nvPr/>
        </p:nvSpPr>
        <p:spPr>
          <a:xfrm>
            <a:off x="1028700" y="1076325"/>
            <a:ext cx="7671170"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000000"/>
                </a:solidFill>
                <a:latin typeface="Baloo"/>
              </a:rPr>
              <a:t>ĐỀ XUẤT CỦA BÀI BÁO</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7456" y="2149483"/>
            <a:ext cx="5523074" cy="7308572"/>
            <a:chOff x="0" y="0"/>
            <a:chExt cx="1454637" cy="1924891"/>
          </a:xfrm>
        </p:grpSpPr>
        <p:sp>
          <p:nvSpPr>
            <p:cNvPr id="3" name="Freeform 3"/>
            <p:cNvSpPr/>
            <p:nvPr/>
          </p:nvSpPr>
          <p:spPr>
            <a:xfrm>
              <a:off x="0" y="0"/>
              <a:ext cx="1454637" cy="1924891"/>
            </a:xfrm>
            <a:custGeom>
              <a:avLst/>
              <a:gdLst/>
              <a:ahLst/>
              <a:cxnLst/>
              <a:rect l="l" t="t" r="r" b="b"/>
              <a:pathLst>
                <a:path w="1454637" h="1924891">
                  <a:moveTo>
                    <a:pt x="71489" y="0"/>
                  </a:moveTo>
                  <a:lnTo>
                    <a:pt x="1383148" y="0"/>
                  </a:lnTo>
                  <a:cubicBezTo>
                    <a:pt x="1422630" y="0"/>
                    <a:pt x="1454637" y="32007"/>
                    <a:pt x="1454637" y="71489"/>
                  </a:cubicBezTo>
                  <a:lnTo>
                    <a:pt x="1454637" y="1853403"/>
                  </a:lnTo>
                  <a:cubicBezTo>
                    <a:pt x="1454637" y="1892885"/>
                    <a:pt x="1422630" y="1924891"/>
                    <a:pt x="1383148" y="1924891"/>
                  </a:cubicBezTo>
                  <a:lnTo>
                    <a:pt x="71489" y="1924891"/>
                  </a:lnTo>
                  <a:cubicBezTo>
                    <a:pt x="32007" y="1924891"/>
                    <a:pt x="0" y="1892885"/>
                    <a:pt x="0" y="1853403"/>
                  </a:cubicBezTo>
                  <a:lnTo>
                    <a:pt x="0" y="71489"/>
                  </a:lnTo>
                  <a:cubicBezTo>
                    <a:pt x="0" y="32007"/>
                    <a:pt x="32007" y="0"/>
                    <a:pt x="71489" y="0"/>
                  </a:cubicBezTo>
                  <a:close/>
                </a:path>
              </a:pathLst>
            </a:custGeom>
            <a:solidFill>
              <a:srgbClr val="2D6097"/>
            </a:solidFill>
          </p:spPr>
        </p:sp>
        <p:sp>
          <p:nvSpPr>
            <p:cNvPr id="4" name="TextBox 4"/>
            <p:cNvSpPr txBox="1"/>
            <p:nvPr/>
          </p:nvSpPr>
          <p:spPr>
            <a:xfrm>
              <a:off x="0" y="-47625"/>
              <a:ext cx="1454637" cy="19725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382463" y="2149483"/>
            <a:ext cx="5523074" cy="7308572"/>
            <a:chOff x="0" y="0"/>
            <a:chExt cx="1454637" cy="1924891"/>
          </a:xfrm>
        </p:grpSpPr>
        <p:sp>
          <p:nvSpPr>
            <p:cNvPr id="6" name="Freeform 6"/>
            <p:cNvSpPr/>
            <p:nvPr/>
          </p:nvSpPr>
          <p:spPr>
            <a:xfrm>
              <a:off x="0" y="0"/>
              <a:ext cx="1454637" cy="1924891"/>
            </a:xfrm>
            <a:custGeom>
              <a:avLst/>
              <a:gdLst/>
              <a:ahLst/>
              <a:cxnLst/>
              <a:rect l="l" t="t" r="r" b="b"/>
              <a:pathLst>
                <a:path w="1454637" h="1924891">
                  <a:moveTo>
                    <a:pt x="71489" y="0"/>
                  </a:moveTo>
                  <a:lnTo>
                    <a:pt x="1383148" y="0"/>
                  </a:lnTo>
                  <a:cubicBezTo>
                    <a:pt x="1422630" y="0"/>
                    <a:pt x="1454637" y="32007"/>
                    <a:pt x="1454637" y="71489"/>
                  </a:cubicBezTo>
                  <a:lnTo>
                    <a:pt x="1454637" y="1853403"/>
                  </a:lnTo>
                  <a:cubicBezTo>
                    <a:pt x="1454637" y="1892885"/>
                    <a:pt x="1422630" y="1924891"/>
                    <a:pt x="1383148" y="1924891"/>
                  </a:cubicBezTo>
                  <a:lnTo>
                    <a:pt x="71489" y="1924891"/>
                  </a:lnTo>
                  <a:cubicBezTo>
                    <a:pt x="32007" y="1924891"/>
                    <a:pt x="0" y="1892885"/>
                    <a:pt x="0" y="1853403"/>
                  </a:cubicBezTo>
                  <a:lnTo>
                    <a:pt x="0" y="71489"/>
                  </a:lnTo>
                  <a:cubicBezTo>
                    <a:pt x="0" y="32007"/>
                    <a:pt x="32007" y="0"/>
                    <a:pt x="71489" y="0"/>
                  </a:cubicBezTo>
                  <a:close/>
                </a:path>
              </a:pathLst>
            </a:custGeom>
            <a:solidFill>
              <a:srgbClr val="B9D6F3"/>
            </a:solidFill>
          </p:spPr>
        </p:sp>
        <p:sp>
          <p:nvSpPr>
            <p:cNvPr id="7" name="TextBox 7"/>
            <p:cNvSpPr txBox="1"/>
            <p:nvPr/>
          </p:nvSpPr>
          <p:spPr>
            <a:xfrm>
              <a:off x="0" y="-47625"/>
              <a:ext cx="1454637" cy="197251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357471" y="2149483"/>
            <a:ext cx="5523074" cy="7308572"/>
            <a:chOff x="0" y="0"/>
            <a:chExt cx="1454637" cy="1924891"/>
          </a:xfrm>
        </p:grpSpPr>
        <p:sp>
          <p:nvSpPr>
            <p:cNvPr id="9" name="Freeform 9"/>
            <p:cNvSpPr/>
            <p:nvPr/>
          </p:nvSpPr>
          <p:spPr>
            <a:xfrm>
              <a:off x="0" y="0"/>
              <a:ext cx="1454637" cy="1924891"/>
            </a:xfrm>
            <a:custGeom>
              <a:avLst/>
              <a:gdLst/>
              <a:ahLst/>
              <a:cxnLst/>
              <a:rect l="l" t="t" r="r" b="b"/>
              <a:pathLst>
                <a:path w="1454637" h="1924891">
                  <a:moveTo>
                    <a:pt x="71489" y="0"/>
                  </a:moveTo>
                  <a:lnTo>
                    <a:pt x="1383148" y="0"/>
                  </a:lnTo>
                  <a:cubicBezTo>
                    <a:pt x="1422630" y="0"/>
                    <a:pt x="1454637" y="32007"/>
                    <a:pt x="1454637" y="71489"/>
                  </a:cubicBezTo>
                  <a:lnTo>
                    <a:pt x="1454637" y="1853403"/>
                  </a:lnTo>
                  <a:cubicBezTo>
                    <a:pt x="1454637" y="1892885"/>
                    <a:pt x="1422630" y="1924891"/>
                    <a:pt x="1383148" y="1924891"/>
                  </a:cubicBezTo>
                  <a:lnTo>
                    <a:pt x="71489" y="1924891"/>
                  </a:lnTo>
                  <a:cubicBezTo>
                    <a:pt x="32007" y="1924891"/>
                    <a:pt x="0" y="1892885"/>
                    <a:pt x="0" y="1853403"/>
                  </a:cubicBezTo>
                  <a:lnTo>
                    <a:pt x="0" y="71489"/>
                  </a:lnTo>
                  <a:cubicBezTo>
                    <a:pt x="0" y="32007"/>
                    <a:pt x="32007" y="0"/>
                    <a:pt x="71489" y="0"/>
                  </a:cubicBezTo>
                  <a:close/>
                </a:path>
              </a:pathLst>
            </a:custGeom>
            <a:solidFill>
              <a:srgbClr val="2D6097"/>
            </a:solidFill>
          </p:spPr>
        </p:sp>
        <p:sp>
          <p:nvSpPr>
            <p:cNvPr id="10" name="TextBox 10"/>
            <p:cNvSpPr txBox="1"/>
            <p:nvPr/>
          </p:nvSpPr>
          <p:spPr>
            <a:xfrm>
              <a:off x="0" y="-47625"/>
              <a:ext cx="1454637" cy="1972516"/>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5781928">
            <a:off x="14738886" y="5603594"/>
            <a:ext cx="760243" cy="346861"/>
          </a:xfrm>
          <a:custGeom>
            <a:avLst/>
            <a:gdLst/>
            <a:ahLst/>
            <a:cxnLst/>
            <a:rect l="l" t="t" r="r" b="b"/>
            <a:pathLst>
              <a:path w="760243" h="346861">
                <a:moveTo>
                  <a:pt x="0" y="0"/>
                </a:moveTo>
                <a:lnTo>
                  <a:pt x="760243" y="0"/>
                </a:lnTo>
                <a:lnTo>
                  <a:pt x="760243" y="346860"/>
                </a:lnTo>
                <a:lnTo>
                  <a:pt x="0" y="346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3853440" y="6570663"/>
            <a:ext cx="2960145" cy="1958975"/>
          </a:xfrm>
          <a:prstGeom prst="rect">
            <a:avLst/>
          </a:prstGeom>
        </p:spPr>
        <p:txBody>
          <a:bodyPr lIns="0" tIns="0" rIns="0" bIns="0" rtlCol="0" anchor="t">
            <a:spAutoFit/>
          </a:bodyPr>
          <a:lstStyle/>
          <a:p>
            <a:pPr marL="0" lvl="0" indent="0" algn="ctr">
              <a:lnSpc>
                <a:spcPts val="3849"/>
              </a:lnSpc>
              <a:spcBef>
                <a:spcPct val="0"/>
              </a:spcBef>
            </a:pPr>
            <a:r>
              <a:rPr lang="en-US" sz="3499" u="none" strike="noStrike">
                <a:solidFill>
                  <a:srgbClr val="FFFFFF"/>
                </a:solidFill>
                <a:latin typeface="Baloo"/>
              </a:rPr>
              <a:t>Kết quả cho thấy nó có thể cải thiện hiệu suất model</a:t>
            </a:r>
          </a:p>
        </p:txBody>
      </p:sp>
      <p:sp>
        <p:nvSpPr>
          <p:cNvPr id="13" name="TextBox 13"/>
          <p:cNvSpPr txBox="1"/>
          <p:nvPr/>
        </p:nvSpPr>
        <p:spPr>
          <a:xfrm>
            <a:off x="1028700" y="1076325"/>
            <a:ext cx="8327230" cy="866775"/>
          </a:xfrm>
          <a:prstGeom prst="rect">
            <a:avLst/>
          </a:prstGeom>
        </p:spPr>
        <p:txBody>
          <a:bodyPr lIns="0" tIns="0" rIns="0" bIns="0" rtlCol="0" anchor="t">
            <a:spAutoFit/>
          </a:bodyPr>
          <a:lstStyle/>
          <a:p>
            <a:pPr marL="0" lvl="0" indent="0" algn="ctr">
              <a:lnSpc>
                <a:spcPts val="6600"/>
              </a:lnSpc>
              <a:spcBef>
                <a:spcPct val="0"/>
              </a:spcBef>
            </a:pPr>
            <a:r>
              <a:rPr lang="en-US" sz="6000">
                <a:solidFill>
                  <a:srgbClr val="000000"/>
                </a:solidFill>
                <a:latin typeface="Baloo"/>
              </a:rPr>
              <a:t>ĐÓNG GÓP CỦA BÀI BÁO</a:t>
            </a:r>
          </a:p>
        </p:txBody>
      </p:sp>
      <p:sp>
        <p:nvSpPr>
          <p:cNvPr id="14" name="TextBox 14"/>
          <p:cNvSpPr txBox="1"/>
          <p:nvPr/>
        </p:nvSpPr>
        <p:spPr>
          <a:xfrm>
            <a:off x="900546" y="2470281"/>
            <a:ext cx="4536893" cy="1958975"/>
          </a:xfrm>
          <a:prstGeom prst="rect">
            <a:avLst/>
          </a:prstGeom>
        </p:spPr>
        <p:txBody>
          <a:bodyPr lIns="0" tIns="0" rIns="0" bIns="0" rtlCol="0" anchor="t">
            <a:spAutoFit/>
          </a:bodyPr>
          <a:lstStyle/>
          <a:p>
            <a:pPr marL="0" lvl="0" indent="0" algn="ctr">
              <a:lnSpc>
                <a:spcPts val="3849"/>
              </a:lnSpc>
              <a:spcBef>
                <a:spcPct val="0"/>
              </a:spcBef>
            </a:pPr>
            <a:r>
              <a:rPr lang="en-US" sz="3499">
                <a:solidFill>
                  <a:srgbClr val="FFFFFF"/>
                </a:solidFill>
                <a:latin typeface="Baloo"/>
              </a:rPr>
              <a:t>G</a:t>
            </a:r>
            <a:r>
              <a:rPr lang="en-US" sz="3499" u="none" strike="noStrike">
                <a:solidFill>
                  <a:srgbClr val="FFFFFF"/>
                </a:solidFill>
                <a:latin typeface="Baloo"/>
              </a:rPr>
              <a:t>raph neural network model đơn giản nhưng hiệu quả với ResNet, CSGVD</a:t>
            </a:r>
          </a:p>
        </p:txBody>
      </p:sp>
      <p:sp>
        <p:nvSpPr>
          <p:cNvPr id="15" name="TextBox 15"/>
          <p:cNvSpPr txBox="1"/>
          <p:nvPr/>
        </p:nvSpPr>
        <p:spPr>
          <a:xfrm>
            <a:off x="485450" y="5599113"/>
            <a:ext cx="5367085" cy="2930525"/>
          </a:xfrm>
          <a:prstGeom prst="rect">
            <a:avLst/>
          </a:prstGeom>
        </p:spPr>
        <p:txBody>
          <a:bodyPr lIns="0" tIns="0" rIns="0" bIns="0" rtlCol="0" anchor="t">
            <a:spAutoFit/>
          </a:bodyPr>
          <a:lstStyle/>
          <a:p>
            <a:pPr marL="0" lvl="0" indent="0" algn="ctr">
              <a:lnSpc>
                <a:spcPts val="3849"/>
              </a:lnSpc>
              <a:spcBef>
                <a:spcPct val="0"/>
              </a:spcBef>
            </a:pPr>
            <a:r>
              <a:rPr lang="en-US" sz="3499" u="none" strike="noStrike">
                <a:solidFill>
                  <a:srgbClr val="FFFFFF"/>
                </a:solidFill>
                <a:latin typeface="Baloo"/>
              </a:rPr>
              <a:t>Các thử nghiệm mở rộng cho thấy CSGVD vượt trội đáng kể so với các mô hình tiên tiến hiện có trên bộ dữ liệu phát hiện lỗi điểm chuẩn từ CodeXGLUE</a:t>
            </a:r>
          </a:p>
        </p:txBody>
      </p:sp>
      <p:sp>
        <p:nvSpPr>
          <p:cNvPr id="16" name="TextBox 16"/>
          <p:cNvSpPr txBox="1"/>
          <p:nvPr/>
        </p:nvSpPr>
        <p:spPr>
          <a:xfrm>
            <a:off x="6899266" y="2713168"/>
            <a:ext cx="4489468" cy="1473200"/>
          </a:xfrm>
          <a:prstGeom prst="rect">
            <a:avLst/>
          </a:prstGeom>
        </p:spPr>
        <p:txBody>
          <a:bodyPr lIns="0" tIns="0" rIns="0" bIns="0" rtlCol="0" anchor="t">
            <a:spAutoFit/>
          </a:bodyPr>
          <a:lstStyle/>
          <a:p>
            <a:pPr marL="0" lvl="0" indent="0" algn="ctr">
              <a:lnSpc>
                <a:spcPts val="3849"/>
              </a:lnSpc>
              <a:spcBef>
                <a:spcPct val="0"/>
              </a:spcBef>
            </a:pPr>
            <a:r>
              <a:rPr lang="en-US" sz="3499" u="none" strike="noStrike">
                <a:solidFill>
                  <a:srgbClr val="000000"/>
                </a:solidFill>
                <a:latin typeface="Baloo"/>
              </a:rPr>
              <a:t>PE-BL module thay vì Word2Vec và Doc2Vec để nhúng node</a:t>
            </a:r>
          </a:p>
        </p:txBody>
      </p:sp>
      <p:sp>
        <p:nvSpPr>
          <p:cNvPr id="17" name="TextBox 17"/>
          <p:cNvSpPr txBox="1"/>
          <p:nvPr/>
        </p:nvSpPr>
        <p:spPr>
          <a:xfrm>
            <a:off x="6382463" y="4870450"/>
            <a:ext cx="5534194" cy="4387850"/>
          </a:xfrm>
          <a:prstGeom prst="rect">
            <a:avLst/>
          </a:prstGeom>
        </p:spPr>
        <p:txBody>
          <a:bodyPr lIns="0" tIns="0" rIns="0" bIns="0" rtlCol="0" anchor="t">
            <a:spAutoFit/>
          </a:bodyPr>
          <a:lstStyle/>
          <a:p>
            <a:pPr marL="0" lvl="0" indent="0" algn="ctr">
              <a:lnSpc>
                <a:spcPts val="3849"/>
              </a:lnSpc>
              <a:spcBef>
                <a:spcPct val="0"/>
              </a:spcBef>
            </a:pPr>
            <a:r>
              <a:rPr lang="en-US" sz="3499">
                <a:solidFill>
                  <a:srgbClr val="000000"/>
                </a:solidFill>
                <a:latin typeface="Baloo"/>
              </a:rPr>
              <a:t>S</a:t>
            </a:r>
            <a:r>
              <a:rPr lang="en-US" sz="3499" u="none" strike="noStrike">
                <a:solidFill>
                  <a:srgbClr val="000000"/>
                </a:solidFill>
                <a:latin typeface="Baloo"/>
              </a:rPr>
              <a:t>ử dụng trọng số lớp nhúng (embedding layer weights) từ pre-trained language model để khởi tạo lớp nhúng của CSGVD và BiLSTM để tổng hợp thông tin ngữ nghĩa cục bộ trong một node (local semantic information)</a:t>
            </a:r>
          </a:p>
        </p:txBody>
      </p:sp>
      <p:sp>
        <p:nvSpPr>
          <p:cNvPr id="18" name="TextBox 18"/>
          <p:cNvSpPr txBox="1"/>
          <p:nvPr/>
        </p:nvSpPr>
        <p:spPr>
          <a:xfrm>
            <a:off x="12782659" y="3049568"/>
            <a:ext cx="4672697" cy="1958975"/>
          </a:xfrm>
          <a:prstGeom prst="rect">
            <a:avLst/>
          </a:prstGeom>
        </p:spPr>
        <p:txBody>
          <a:bodyPr lIns="0" tIns="0" rIns="0" bIns="0" rtlCol="0" anchor="t">
            <a:spAutoFit/>
          </a:bodyPr>
          <a:lstStyle/>
          <a:p>
            <a:pPr marL="0" lvl="0" indent="0" algn="ctr">
              <a:lnSpc>
                <a:spcPts val="3849"/>
              </a:lnSpc>
              <a:spcBef>
                <a:spcPct val="0"/>
              </a:spcBef>
            </a:pPr>
            <a:r>
              <a:rPr lang="en-US" sz="3499">
                <a:solidFill>
                  <a:srgbClr val="FFFFFF"/>
                </a:solidFill>
                <a:latin typeface="Baloo"/>
              </a:rPr>
              <a:t>M</a:t>
            </a:r>
            <a:r>
              <a:rPr lang="en-US" sz="3499" u="none" strike="noStrike">
                <a:solidFill>
                  <a:srgbClr val="FFFFFF"/>
                </a:solidFill>
                <a:latin typeface="Baloo"/>
              </a:rPr>
              <a:t>ean biaffine attention pooling (M-BPA) để nhúng biểu đồ (graph embedding)</a:t>
            </a:r>
          </a:p>
        </p:txBody>
      </p:sp>
      <p:sp>
        <p:nvSpPr>
          <p:cNvPr id="19" name="Freeform 19"/>
          <p:cNvSpPr/>
          <p:nvPr/>
        </p:nvSpPr>
        <p:spPr>
          <a:xfrm rot="5770439">
            <a:off x="2788871" y="4810019"/>
            <a:ext cx="760243" cy="346861"/>
          </a:xfrm>
          <a:custGeom>
            <a:avLst/>
            <a:gdLst/>
            <a:ahLst/>
            <a:cxnLst/>
            <a:rect l="l" t="t" r="r" b="b"/>
            <a:pathLst>
              <a:path w="760243" h="346861">
                <a:moveTo>
                  <a:pt x="0" y="0"/>
                </a:moveTo>
                <a:lnTo>
                  <a:pt x="760243" y="0"/>
                </a:lnTo>
                <a:lnTo>
                  <a:pt x="760243" y="346861"/>
                </a:lnTo>
                <a:lnTo>
                  <a:pt x="0" y="3468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rot="5768226">
            <a:off x="8821807" y="4378692"/>
            <a:ext cx="655507" cy="299075"/>
          </a:xfrm>
          <a:custGeom>
            <a:avLst/>
            <a:gdLst/>
            <a:ahLst/>
            <a:cxnLst/>
            <a:rect l="l" t="t" r="r" b="b"/>
            <a:pathLst>
              <a:path w="655507" h="299075">
                <a:moveTo>
                  <a:pt x="0" y="0"/>
                </a:moveTo>
                <a:lnTo>
                  <a:pt x="655507" y="0"/>
                </a:lnTo>
                <a:lnTo>
                  <a:pt x="655507" y="299076"/>
                </a:lnTo>
                <a:lnTo>
                  <a:pt x="0" y="2990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2349754"/>
            <a:chOff x="0" y="0"/>
            <a:chExt cx="4274726" cy="618865"/>
          </a:xfrm>
        </p:grpSpPr>
        <p:sp>
          <p:nvSpPr>
            <p:cNvPr id="3" name="Freeform 3"/>
            <p:cNvSpPr/>
            <p:nvPr/>
          </p:nvSpPr>
          <p:spPr>
            <a:xfrm>
              <a:off x="0" y="0"/>
              <a:ext cx="4274726" cy="618865"/>
            </a:xfrm>
            <a:custGeom>
              <a:avLst/>
              <a:gdLst/>
              <a:ahLst/>
              <a:cxnLst/>
              <a:rect l="l" t="t" r="r" b="b"/>
              <a:pathLst>
                <a:path w="4274726" h="618865">
                  <a:moveTo>
                    <a:pt x="22896" y="0"/>
                  </a:moveTo>
                  <a:lnTo>
                    <a:pt x="4251830" y="0"/>
                  </a:lnTo>
                  <a:cubicBezTo>
                    <a:pt x="4264475" y="0"/>
                    <a:pt x="4274726" y="10251"/>
                    <a:pt x="4274726" y="22896"/>
                  </a:cubicBezTo>
                  <a:lnTo>
                    <a:pt x="4274726" y="595969"/>
                  </a:lnTo>
                  <a:cubicBezTo>
                    <a:pt x="4274726" y="608614"/>
                    <a:pt x="4264475" y="618865"/>
                    <a:pt x="4251830" y="618865"/>
                  </a:cubicBezTo>
                  <a:lnTo>
                    <a:pt x="22896" y="618865"/>
                  </a:lnTo>
                  <a:cubicBezTo>
                    <a:pt x="16823" y="618865"/>
                    <a:pt x="11000" y="616453"/>
                    <a:pt x="6706" y="612159"/>
                  </a:cubicBezTo>
                  <a:cubicBezTo>
                    <a:pt x="2412" y="607865"/>
                    <a:pt x="0" y="602042"/>
                    <a:pt x="0" y="595969"/>
                  </a:cubicBezTo>
                  <a:lnTo>
                    <a:pt x="0" y="22896"/>
                  </a:lnTo>
                  <a:cubicBezTo>
                    <a:pt x="0" y="16823"/>
                    <a:pt x="2412" y="11000"/>
                    <a:pt x="6706" y="6706"/>
                  </a:cubicBezTo>
                  <a:cubicBezTo>
                    <a:pt x="11000" y="2412"/>
                    <a:pt x="16823" y="0"/>
                    <a:pt x="22896" y="0"/>
                  </a:cubicBezTo>
                  <a:close/>
                </a:path>
              </a:pathLst>
            </a:custGeom>
            <a:solidFill>
              <a:srgbClr val="B9D6F3"/>
            </a:solidFill>
          </p:spPr>
        </p:sp>
        <p:sp>
          <p:nvSpPr>
            <p:cNvPr id="4" name="TextBox 4"/>
            <p:cNvSpPr txBox="1"/>
            <p:nvPr/>
          </p:nvSpPr>
          <p:spPr>
            <a:xfrm>
              <a:off x="0" y="-47625"/>
              <a:ext cx="4274726" cy="66649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587500" y="1418447"/>
            <a:ext cx="13113001" cy="1704975"/>
          </a:xfrm>
          <a:prstGeom prst="rect">
            <a:avLst/>
          </a:prstGeom>
        </p:spPr>
        <p:txBody>
          <a:bodyPr lIns="0" tIns="0" rIns="0" bIns="0" rtlCol="0" anchor="t">
            <a:spAutoFit/>
          </a:bodyPr>
          <a:lstStyle/>
          <a:p>
            <a:pPr algn="ctr">
              <a:lnSpc>
                <a:spcPts val="6600"/>
              </a:lnSpc>
            </a:pPr>
            <a:r>
              <a:rPr lang="en-US" sz="6000">
                <a:solidFill>
                  <a:srgbClr val="000000"/>
                </a:solidFill>
                <a:latin typeface="Baloo Bold"/>
              </a:rPr>
              <a:t>TÓM TẮT CÁC KỸ THUẬT CHÍNH ĐƯỢC MÔ TẢ SỬ DỤNG TRONG BÀI BÁO</a:t>
            </a:r>
          </a:p>
        </p:txBody>
      </p:sp>
      <p:sp>
        <p:nvSpPr>
          <p:cNvPr id="6" name="TextBox 6"/>
          <p:cNvSpPr txBox="1"/>
          <p:nvPr/>
        </p:nvSpPr>
        <p:spPr>
          <a:xfrm>
            <a:off x="1421475" y="1418447"/>
            <a:ext cx="1938412" cy="866775"/>
          </a:xfrm>
          <a:prstGeom prst="rect">
            <a:avLst/>
          </a:prstGeom>
        </p:spPr>
        <p:txBody>
          <a:bodyPr lIns="0" tIns="0" rIns="0" bIns="0" rtlCol="0" anchor="t">
            <a:spAutoFit/>
          </a:bodyPr>
          <a:lstStyle/>
          <a:p>
            <a:pPr>
              <a:lnSpc>
                <a:spcPts val="6600"/>
              </a:lnSpc>
            </a:pPr>
            <a:r>
              <a:rPr lang="en-US" sz="6000">
                <a:solidFill>
                  <a:srgbClr val="000000"/>
                </a:solidFill>
                <a:latin typeface="Baloo Bold"/>
              </a:rPr>
              <a:t>05.</a:t>
            </a:r>
          </a:p>
        </p:txBody>
      </p:sp>
      <p:sp>
        <p:nvSpPr>
          <p:cNvPr id="7" name="TextBox 7"/>
          <p:cNvSpPr txBox="1"/>
          <p:nvPr/>
        </p:nvSpPr>
        <p:spPr>
          <a:xfrm>
            <a:off x="4382606" y="4024799"/>
            <a:ext cx="9522788" cy="4791075"/>
          </a:xfrm>
          <a:prstGeom prst="rect">
            <a:avLst/>
          </a:prstGeom>
        </p:spPr>
        <p:txBody>
          <a:bodyPr lIns="0" tIns="0" rIns="0" bIns="0" rtlCol="0" anchor="t">
            <a:spAutoFit/>
          </a:bodyPr>
          <a:lstStyle/>
          <a:p>
            <a:pPr marL="971550" lvl="1" indent="-485775" algn="just">
              <a:lnSpc>
                <a:spcPts val="6299"/>
              </a:lnSpc>
              <a:buFont typeface="Arial"/>
              <a:buChar char="•"/>
            </a:pPr>
            <a:r>
              <a:rPr lang="en-US" sz="4500">
                <a:solidFill>
                  <a:srgbClr val="000000"/>
                </a:solidFill>
                <a:latin typeface="Arimo Bold"/>
              </a:rPr>
              <a:t>Feature extraction</a:t>
            </a:r>
          </a:p>
          <a:p>
            <a:pPr marL="971550" lvl="1" indent="-485775" algn="just">
              <a:lnSpc>
                <a:spcPts val="6299"/>
              </a:lnSpc>
              <a:buFont typeface="Arial"/>
              <a:buChar char="•"/>
            </a:pPr>
            <a:r>
              <a:rPr lang="en-US" sz="4500">
                <a:solidFill>
                  <a:srgbClr val="000000"/>
                </a:solidFill>
                <a:latin typeface="Arimo Bold"/>
              </a:rPr>
              <a:t>Node embedding</a:t>
            </a:r>
          </a:p>
          <a:p>
            <a:pPr marL="971550" lvl="1" indent="-485775">
              <a:lnSpc>
                <a:spcPts val="6299"/>
              </a:lnSpc>
              <a:buFont typeface="Arial"/>
              <a:buChar char="•"/>
            </a:pPr>
            <a:r>
              <a:rPr lang="en-US" sz="4500">
                <a:solidFill>
                  <a:srgbClr val="000000"/>
                </a:solidFill>
                <a:latin typeface="Arimo Bold"/>
              </a:rPr>
              <a:t>Residual graph neural network (Mạng neural đồ thị dư)</a:t>
            </a:r>
          </a:p>
          <a:p>
            <a:pPr marL="971550" lvl="1" indent="-485775" algn="just">
              <a:lnSpc>
                <a:spcPts val="6299"/>
              </a:lnSpc>
              <a:buFont typeface="Arial"/>
              <a:buChar char="•"/>
            </a:pPr>
            <a:r>
              <a:rPr lang="en-US" sz="4500">
                <a:solidFill>
                  <a:srgbClr val="000000"/>
                </a:solidFill>
                <a:latin typeface="Arimo Bold"/>
              </a:rPr>
              <a:t>Graph embedding</a:t>
            </a:r>
          </a:p>
          <a:p>
            <a:pPr marL="971550" lvl="1" indent="-485775" algn="just">
              <a:lnSpc>
                <a:spcPts val="6299"/>
              </a:lnSpc>
              <a:buFont typeface="Arial"/>
              <a:buChar char="•"/>
            </a:pPr>
            <a:r>
              <a:rPr lang="en-US" sz="4500">
                <a:solidFill>
                  <a:srgbClr val="000000"/>
                </a:solidFill>
                <a:latin typeface="Arimo Bold"/>
              </a:rPr>
              <a:t>Classifier learning</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8036" y="1007048"/>
            <a:ext cx="17771927" cy="8251252"/>
          </a:xfrm>
          <a:custGeom>
            <a:avLst/>
            <a:gdLst/>
            <a:ahLst/>
            <a:cxnLst/>
            <a:rect l="l" t="t" r="r" b="b"/>
            <a:pathLst>
              <a:path w="17771927" h="8251252">
                <a:moveTo>
                  <a:pt x="0" y="0"/>
                </a:moveTo>
                <a:lnTo>
                  <a:pt x="17771928" y="0"/>
                </a:lnTo>
                <a:lnTo>
                  <a:pt x="17771928" y="8251252"/>
                </a:lnTo>
                <a:lnTo>
                  <a:pt x="0" y="8251252"/>
                </a:lnTo>
                <a:lnTo>
                  <a:pt x="0" y="0"/>
                </a:lnTo>
                <a:close/>
              </a:path>
            </a:pathLst>
          </a:custGeom>
          <a:blipFill>
            <a:blip r:embed="rId2"/>
            <a:stretch>
              <a:fillRect/>
            </a:stretch>
          </a:blipFill>
        </p:spPr>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2881</Words>
  <Application>Microsoft Office PowerPoint</Application>
  <PresentationFormat>Custom</PresentationFormat>
  <Paragraphs>175</Paragraphs>
  <Slides>38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Baloo</vt:lpstr>
      <vt:lpstr>Baloo Italics</vt:lpstr>
      <vt:lpstr>Calibri</vt:lpstr>
      <vt:lpstr>Arial</vt:lpstr>
      <vt:lpstr>Baloo Bold</vt:lpstr>
      <vt:lpstr>Arimo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[NT521.O11.ANTN]-Final Report</dc:title>
  <cp:lastModifiedBy>Nhung Nguyễn Ngọc</cp:lastModifiedBy>
  <cp:revision>2</cp:revision>
  <dcterms:created xsi:type="dcterms:W3CDTF">2006-08-16T00:00:00Z</dcterms:created>
  <dcterms:modified xsi:type="dcterms:W3CDTF">2024-01-03T07:31:26Z</dcterms:modified>
  <dc:identifier>DAF4I7YxaZA</dc:identifier>
</cp:coreProperties>
</file>